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75" r:id="rId2"/>
    <p:sldId id="669" r:id="rId3"/>
    <p:sldId id="668" r:id="rId4"/>
    <p:sldId id="670" r:id="rId5"/>
    <p:sldId id="650" r:id="rId6"/>
    <p:sldId id="651" r:id="rId7"/>
    <p:sldId id="652" r:id="rId8"/>
    <p:sldId id="653" r:id="rId9"/>
    <p:sldId id="654" r:id="rId10"/>
    <p:sldId id="655" r:id="rId11"/>
    <p:sldId id="656" r:id="rId12"/>
    <p:sldId id="657" r:id="rId13"/>
    <p:sldId id="659" r:id="rId14"/>
    <p:sldId id="658" r:id="rId15"/>
    <p:sldId id="660" r:id="rId16"/>
    <p:sldId id="661" r:id="rId17"/>
    <p:sldId id="662" r:id="rId18"/>
    <p:sldId id="663" r:id="rId19"/>
    <p:sldId id="666" r:id="rId20"/>
    <p:sldId id="664" r:id="rId21"/>
    <p:sldId id="274" r:id="rId22"/>
    <p:sldId id="256" r:id="rId23"/>
    <p:sldId id="257" r:id="rId24"/>
    <p:sldId id="258" r:id="rId25"/>
    <p:sldId id="259" r:id="rId26"/>
    <p:sldId id="260" r:id="rId27"/>
    <p:sldId id="261" r:id="rId28"/>
    <p:sldId id="262" r:id="rId29"/>
    <p:sldId id="263" r:id="rId30"/>
    <p:sldId id="264" r:id="rId31"/>
    <p:sldId id="265" r:id="rId32"/>
    <p:sldId id="266" r:id="rId33"/>
    <p:sldId id="267" r:id="rId34"/>
    <p:sldId id="280" r:id="rId35"/>
    <p:sldId id="268" r:id="rId36"/>
    <p:sldId id="269" r:id="rId37"/>
    <p:sldId id="281" r:id="rId38"/>
    <p:sldId id="283" r:id="rId39"/>
    <p:sldId id="282" r:id="rId40"/>
    <p:sldId id="270" r:id="rId41"/>
    <p:sldId id="271" r:id="rId42"/>
    <p:sldId id="284" r:id="rId43"/>
    <p:sldId id="285" r:id="rId44"/>
    <p:sldId id="286" r:id="rId45"/>
    <p:sldId id="342" r:id="rId46"/>
    <p:sldId id="352" r:id="rId47"/>
    <p:sldId id="404" r:id="rId48"/>
    <p:sldId id="399" r:id="rId49"/>
    <p:sldId id="400" r:id="rId50"/>
    <p:sldId id="405" r:id="rId51"/>
    <p:sldId id="406" r:id="rId52"/>
    <p:sldId id="407" r:id="rId53"/>
    <p:sldId id="408" r:id="rId54"/>
    <p:sldId id="409" r:id="rId55"/>
    <p:sldId id="410" r:id="rId56"/>
    <p:sldId id="401" r:id="rId57"/>
    <p:sldId id="402" r:id="rId58"/>
    <p:sldId id="403" r:id="rId59"/>
    <p:sldId id="355" r:id="rId60"/>
    <p:sldId id="354" r:id="rId61"/>
    <p:sldId id="386" r:id="rId62"/>
    <p:sldId id="397" r:id="rId63"/>
    <p:sldId id="398" r:id="rId64"/>
    <p:sldId id="411" r:id="rId65"/>
    <p:sldId id="291" r:id="rId66"/>
    <p:sldId id="412" r:id="rId67"/>
    <p:sldId id="292" r:id="rId68"/>
    <p:sldId id="277" r:id="rId69"/>
    <p:sldId id="293" r:id="rId70"/>
    <p:sldId id="413" r:id="rId71"/>
    <p:sldId id="278" r:id="rId72"/>
    <p:sldId id="414" r:id="rId73"/>
    <p:sldId id="415" r:id="rId74"/>
    <p:sldId id="416" r:id="rId75"/>
    <p:sldId id="417"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3CD6C-D909-4C4E-9175-C7EE9F3D96B3}" type="datetimeFigureOut">
              <a:rPr lang="en-IN" smtClean="0"/>
              <a:t>25-11-2024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A813-A899-4340-8B4A-94D75ABBA6F6}" type="slidenum">
              <a:rPr lang="en-IN" smtClean="0"/>
              <a:t>‹#›</a:t>
            </a:fld>
            <a:endParaRPr lang="en-IN"/>
          </a:p>
        </p:txBody>
      </p:sp>
    </p:spTree>
    <p:extLst>
      <p:ext uri="{BB962C8B-B14F-4D97-AF65-F5344CB8AC3E}">
        <p14:creationId xmlns:p14="http://schemas.microsoft.com/office/powerpoint/2010/main" val="14780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85A813-A899-4340-8B4A-94D75ABBA6F6}" type="slidenum">
              <a:rPr lang="en-IN" smtClean="0"/>
              <a:t>1</a:t>
            </a:fld>
            <a:endParaRPr lang="en-IN"/>
          </a:p>
        </p:txBody>
      </p:sp>
    </p:spTree>
    <p:extLst>
      <p:ext uri="{BB962C8B-B14F-4D97-AF65-F5344CB8AC3E}">
        <p14:creationId xmlns:p14="http://schemas.microsoft.com/office/powerpoint/2010/main" val="1095519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248349-B965-4DE7-945C-567B21227D14}" type="slidenum">
              <a:rPr lang="en-IN" smtClean="0"/>
              <a:t>7</a:t>
            </a:fld>
            <a:endParaRPr lang="en-IN"/>
          </a:p>
        </p:txBody>
      </p:sp>
    </p:spTree>
    <p:extLst>
      <p:ext uri="{BB962C8B-B14F-4D97-AF65-F5344CB8AC3E}">
        <p14:creationId xmlns:p14="http://schemas.microsoft.com/office/powerpoint/2010/main" val="2915890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85A813-A899-4340-8B4A-94D75ABBA6F6}" type="slidenum">
              <a:rPr lang="en-IN" smtClean="0"/>
              <a:t>27</a:t>
            </a:fld>
            <a:endParaRPr lang="en-IN"/>
          </a:p>
        </p:txBody>
      </p:sp>
    </p:spTree>
    <p:extLst>
      <p:ext uri="{BB962C8B-B14F-4D97-AF65-F5344CB8AC3E}">
        <p14:creationId xmlns:p14="http://schemas.microsoft.com/office/powerpoint/2010/main" val="3913775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BBB24679-C117-8657-C368-A37E4C60C32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F2B18852-A822-4267-A2C9-13220B7E1829}" type="datetime5">
              <a:rPr lang="zh-CN" altLang="en-US" smtClean="0">
                <a:latin typeface="Times New Roman" panose="02020603050405020304" pitchFamily="18" charset="0"/>
              </a:rPr>
              <a:pPr/>
              <a:t>2024/11/25</a:t>
            </a:fld>
            <a:endParaRPr lang="en-US" altLang="zh-CN">
              <a:latin typeface="Times New Roman" panose="02020603050405020304" pitchFamily="18" charset="0"/>
            </a:endParaRPr>
          </a:p>
        </p:txBody>
      </p:sp>
      <p:sp>
        <p:nvSpPr>
          <p:cNvPr id="17411" name="Rectangle 6">
            <a:extLst>
              <a:ext uri="{FF2B5EF4-FFF2-40B4-BE49-F238E27FC236}">
                <a16:creationId xmlns:a16="http://schemas.microsoft.com/office/drawing/2014/main" id="{44CD7F2D-0A12-76D6-E396-4A6F4AB7E18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r>
              <a:rPr lang="zh-CN" altLang="en-US">
                <a:latin typeface="Times New Roman" panose="02020603050405020304" pitchFamily="18" charset="0"/>
              </a:rPr>
              <a:t>Chapter 4-ii: Combinational Logic Design (Sections 4.3 - 4.4)</a:t>
            </a:r>
            <a:endParaRPr lang="en-US" altLang="zh-CN">
              <a:latin typeface="Times New Roman" panose="02020603050405020304" pitchFamily="18" charset="0"/>
            </a:endParaRPr>
          </a:p>
        </p:txBody>
      </p:sp>
      <p:sp>
        <p:nvSpPr>
          <p:cNvPr id="17412" name="Rectangle 7">
            <a:extLst>
              <a:ext uri="{FF2B5EF4-FFF2-40B4-BE49-F238E27FC236}">
                <a16:creationId xmlns:a16="http://schemas.microsoft.com/office/drawing/2014/main" id="{79CB5919-3874-E315-EC47-1E258D01C2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FA6C9082-0AE7-449D-A40D-7720DC6AFBDF}" type="slidenum">
              <a:rPr lang="zh-CN" altLang="en-US" smtClean="0">
                <a:latin typeface="Times New Roman" panose="02020603050405020304" pitchFamily="18" charset="0"/>
              </a:rPr>
              <a:pPr/>
              <a:t>43</a:t>
            </a:fld>
            <a:endParaRPr lang="en-US" altLang="zh-CN">
              <a:latin typeface="Times New Roman" panose="02020603050405020304" pitchFamily="18" charset="0"/>
            </a:endParaRPr>
          </a:p>
        </p:txBody>
      </p:sp>
      <p:sp>
        <p:nvSpPr>
          <p:cNvPr id="17413" name="Rectangle 2">
            <a:extLst>
              <a:ext uri="{FF2B5EF4-FFF2-40B4-BE49-F238E27FC236}">
                <a16:creationId xmlns:a16="http://schemas.microsoft.com/office/drawing/2014/main" id="{81CA76C4-DACD-4CA0-ED4D-9C94A755813F}"/>
              </a:ext>
            </a:extLst>
          </p:cNvPr>
          <p:cNvSpPr>
            <a:spLocks noGrp="1" noRot="1" noChangeAspect="1" noChangeArrowheads="1" noTextEdit="1"/>
          </p:cNvSpPr>
          <p:nvPr>
            <p:ph type="sldImg"/>
          </p:nvPr>
        </p:nvSpPr>
        <p:spPr>
          <a:ln/>
        </p:spPr>
      </p:sp>
      <p:sp>
        <p:nvSpPr>
          <p:cNvPr id="17414" name="Rectangle 3">
            <a:extLst>
              <a:ext uri="{FF2B5EF4-FFF2-40B4-BE49-F238E27FC236}">
                <a16:creationId xmlns:a16="http://schemas.microsoft.com/office/drawing/2014/main" id="{DB487B65-95F9-2E05-DB02-DA915A6762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53CF07-1714-472E-8846-3B147260F782}"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139723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53CF07-1714-472E-8846-3B147260F782}"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1866805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53CF07-1714-472E-8846-3B147260F782}"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130582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graphicFrame>
        <p:nvGraphicFramePr>
          <p:cNvPr id="2" name="Object 1040">
            <a:extLst>
              <a:ext uri="{FF2B5EF4-FFF2-40B4-BE49-F238E27FC236}">
                <a16:creationId xmlns:a16="http://schemas.microsoft.com/office/drawing/2014/main" id="{73608512-1D6E-AA28-A757-B6ADF1F20F16}"/>
              </a:ext>
            </a:extLst>
          </p:cNvPr>
          <p:cNvGraphicFramePr>
            <a:graphicFrameLocks noChangeAspect="1"/>
          </p:cNvGraphicFramePr>
          <p:nvPr userDrawn="1"/>
        </p:nvGraphicFramePr>
        <p:xfrm>
          <a:off x="0" y="0"/>
          <a:ext cx="527051" cy="6851650"/>
        </p:xfrm>
        <a:graphic>
          <a:graphicData uri="http://schemas.openxmlformats.org/presentationml/2006/ole">
            <mc:AlternateContent xmlns:mc="http://schemas.openxmlformats.org/markup-compatibility/2006">
              <mc:Choice xmlns:v="urn:schemas-microsoft-com:vml" Requires="v">
                <p:oleObj name="Image" r:id="rId2" imgW="1396825" imgH="7619048" progId="Photoshop.Image.6">
                  <p:embed/>
                </p:oleObj>
              </mc:Choice>
              <mc:Fallback>
                <p:oleObj name="Image" r:id="rId2" imgW="1396825" imgH="7619048" progId="Photoshop.Image.6">
                  <p:embed/>
                  <p:pic>
                    <p:nvPicPr>
                      <p:cNvPr id="2" name="Object 1040">
                        <a:extLst>
                          <a:ext uri="{FF2B5EF4-FFF2-40B4-BE49-F238E27FC236}">
                            <a16:creationId xmlns:a16="http://schemas.microsoft.com/office/drawing/2014/main" id="{73608512-1D6E-AA28-A757-B6ADF1F20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051" cy="685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61660921"/>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53CF07-1714-472E-8846-3B147260F782}"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300748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3CF07-1714-472E-8846-3B147260F782}"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306813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3CF07-1714-472E-8846-3B147260F782}"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194385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53CF07-1714-472E-8846-3B147260F782}" type="datetimeFigureOut">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640974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53CF07-1714-472E-8846-3B147260F782}" type="datetimeFigureOut">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2342091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53CF07-1714-472E-8846-3B147260F782}" type="datetimeFigureOut">
              <a:rPr lang="en-US" smtClean="0"/>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199720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53CF07-1714-472E-8846-3B147260F782}"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1319797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53CF07-1714-472E-8846-3B147260F782}"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A15F1-BF51-4390-8694-B3FCD954E565}" type="slidenum">
              <a:rPr lang="en-US" smtClean="0"/>
              <a:t>‹#›</a:t>
            </a:fld>
            <a:endParaRPr lang="en-US"/>
          </a:p>
        </p:txBody>
      </p:sp>
    </p:spTree>
    <p:extLst>
      <p:ext uri="{BB962C8B-B14F-4D97-AF65-F5344CB8AC3E}">
        <p14:creationId xmlns:p14="http://schemas.microsoft.com/office/powerpoint/2010/main" val="724326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53CF07-1714-472E-8846-3B147260F782}" type="datetimeFigureOut">
              <a:rPr lang="en-US" smtClean="0"/>
              <a:t>11/25/2024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A15F1-BF51-4390-8694-B3FCD954E565}" type="slidenum">
              <a:rPr lang="en-US" smtClean="0"/>
              <a:t>‹#›</a:t>
            </a:fld>
            <a:endParaRPr lang="en-US"/>
          </a:p>
        </p:txBody>
      </p:sp>
    </p:spTree>
    <p:extLst>
      <p:ext uri="{BB962C8B-B14F-4D97-AF65-F5344CB8AC3E}">
        <p14:creationId xmlns:p14="http://schemas.microsoft.com/office/powerpoint/2010/main" val="986444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BC0C-45E4-52A6-9929-B47ACF49B6BB}"/>
              </a:ext>
            </a:extLst>
          </p:cNvPr>
          <p:cNvSpPr>
            <a:spLocks noGrp="1"/>
          </p:cNvSpPr>
          <p:nvPr>
            <p:ph type="title"/>
          </p:nvPr>
        </p:nvSpPr>
        <p:spPr>
          <a:xfrm>
            <a:off x="523567" y="2675706"/>
            <a:ext cx="10515600" cy="1325563"/>
          </a:xfrm>
        </p:spPr>
        <p:txBody>
          <a:bodyPr>
            <a:normAutofit fontScale="90000"/>
          </a:bodyPr>
          <a:lstStyle/>
          <a:p>
            <a:pPr algn="ctr"/>
            <a:r>
              <a:rPr lang="en-US" dirty="0"/>
              <a:t>SOC with IoT applications (EC667)</a:t>
            </a:r>
            <a:br>
              <a:rPr lang="en-US" dirty="0"/>
            </a:br>
            <a:br>
              <a:rPr lang="en-US" dirty="0"/>
            </a:br>
            <a:r>
              <a:rPr lang="en-US" sz="2000" dirty="0"/>
              <a:t>Faculty Name : Dr. </a:t>
            </a:r>
            <a:r>
              <a:rPr lang="en-US" sz="2000" dirty="0" err="1"/>
              <a:t>Rajib</a:t>
            </a:r>
            <a:r>
              <a:rPr lang="en-US" sz="2000" dirty="0"/>
              <a:t> Malik</a:t>
            </a:r>
            <a:endParaRPr lang="en-IN" dirty="0"/>
          </a:p>
        </p:txBody>
      </p:sp>
    </p:spTree>
    <p:extLst>
      <p:ext uri="{BB962C8B-B14F-4D97-AF65-F5344CB8AC3E}">
        <p14:creationId xmlns:p14="http://schemas.microsoft.com/office/powerpoint/2010/main" val="4210839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E40B-9AC9-52B1-91C7-E7C732943A45}"/>
              </a:ext>
            </a:extLst>
          </p:cNvPr>
          <p:cNvSpPr>
            <a:spLocks noGrp="1"/>
          </p:cNvSpPr>
          <p:nvPr>
            <p:ph type="title"/>
          </p:nvPr>
        </p:nvSpPr>
        <p:spPr>
          <a:xfrm>
            <a:off x="838200" y="365126"/>
            <a:ext cx="10515600" cy="450952"/>
          </a:xfrm>
        </p:spPr>
        <p:txBody>
          <a:bodyPr>
            <a:normAutofit fontScale="90000"/>
          </a:bodyPr>
          <a:lstStyle/>
          <a:p>
            <a:pPr algn="ctr"/>
            <a:r>
              <a:rPr lang="en-US" sz="3600" b="1" dirty="0" err="1">
                <a:solidFill>
                  <a:srgbClr val="FF0000"/>
                </a:solidFill>
              </a:rPr>
              <a:t>CoreConnect</a:t>
            </a:r>
            <a:r>
              <a:rPr lang="en-US" sz="3600" b="1" dirty="0">
                <a:solidFill>
                  <a:srgbClr val="FF0000"/>
                </a:solidFill>
              </a:rPr>
              <a:t> vs. AMBA</a:t>
            </a:r>
            <a:endParaRPr lang="en-IN" sz="3600" dirty="0">
              <a:solidFill>
                <a:srgbClr val="FF0000"/>
              </a:solidFill>
            </a:endParaRPr>
          </a:p>
        </p:txBody>
      </p:sp>
      <p:sp>
        <p:nvSpPr>
          <p:cNvPr id="3" name="Content Placeholder 2">
            <a:extLst>
              <a:ext uri="{FF2B5EF4-FFF2-40B4-BE49-F238E27FC236}">
                <a16:creationId xmlns:a16="http://schemas.microsoft.com/office/drawing/2014/main" id="{EBD712C3-B9AE-0A45-86E7-A4D389EF31B0}"/>
              </a:ext>
            </a:extLst>
          </p:cNvPr>
          <p:cNvSpPr>
            <a:spLocks noGrp="1"/>
          </p:cNvSpPr>
          <p:nvPr>
            <p:ph idx="1"/>
          </p:nvPr>
        </p:nvSpPr>
        <p:spPr>
          <a:xfrm>
            <a:off x="838200" y="1048875"/>
            <a:ext cx="10515600" cy="5322427"/>
          </a:xfrm>
        </p:spPr>
        <p:txBody>
          <a:bodyPr>
            <a:normAutofit lnSpcReduction="10000"/>
          </a:bodyPr>
          <a:lstStyle/>
          <a:p>
            <a:pPr marL="0" indent="0" algn="just">
              <a:buNone/>
            </a:pPr>
            <a:r>
              <a:rPr lang="en-US" dirty="0" err="1"/>
              <a:t>CoreConnect</a:t>
            </a:r>
            <a:r>
              <a:rPr lang="en-US" dirty="0"/>
              <a:t> is compared to AMBA(Advanced Microcontroller Bus Architecture), as both provide a standardized SoC bus hierarchy to manage different performance and complexity levels in an SoC system. </a:t>
            </a:r>
          </a:p>
          <a:p>
            <a:pPr algn="just">
              <a:lnSpc>
                <a:spcPct val="107000"/>
              </a:lnSpc>
              <a:spcAft>
                <a:spcPts val="800"/>
              </a:spcAft>
            </a:pPr>
            <a:r>
              <a:rPr lang="en-US" sz="3600" dirty="0"/>
              <a:t>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Multiple master support</a:t>
            </a:r>
            <a:r>
              <a:rPr lang="en-IN" kern="100" dirty="0">
                <a:effectLst/>
                <a:latin typeface="Calibri" panose="020F0502020204030204" pitchFamily="34" charset="0"/>
                <a:ea typeface="Calibri" panose="020F0502020204030204" pitchFamily="34" charset="0"/>
                <a:cs typeface="Times New Roman" panose="02020603050405020304" pitchFamily="18" charset="0"/>
              </a:rPr>
              <a:t>: Multiple components can control the bus, improving flexibility.</a:t>
            </a:r>
          </a:p>
          <a:p>
            <a:pPr algn="just">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Separate read/write ports</a:t>
            </a:r>
            <a:r>
              <a:rPr lang="en-IN" kern="100" dirty="0">
                <a:effectLst/>
                <a:latin typeface="Calibri" panose="020F0502020204030204" pitchFamily="34" charset="0"/>
                <a:ea typeface="Calibri" panose="020F0502020204030204" pitchFamily="34" charset="0"/>
                <a:cs typeface="Times New Roman" panose="02020603050405020304" pitchFamily="18" charset="0"/>
              </a:rPr>
              <a:t>: Enables simultaneous reading and writing, which increases efficiency.</a:t>
            </a:r>
          </a:p>
          <a:p>
            <a:pPr algn="just">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Pipelining, split transactions, burst mode transfer</a:t>
            </a:r>
            <a:r>
              <a:rPr lang="en-IN" kern="100" dirty="0">
                <a:effectLst/>
                <a:latin typeface="Calibri" panose="020F0502020204030204" pitchFamily="34" charset="0"/>
                <a:ea typeface="Calibri" panose="020F0502020204030204" pitchFamily="34" charset="0"/>
                <a:cs typeface="Times New Roman" panose="02020603050405020304" pitchFamily="18" charset="0"/>
              </a:rPr>
              <a:t>: These are advanced techniques for faster data transfer.</a:t>
            </a:r>
          </a:p>
          <a:p>
            <a:pPr algn="just">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Extendable bus width</a:t>
            </a:r>
            <a:r>
              <a:rPr lang="en-IN" kern="100" dirty="0">
                <a:effectLst/>
                <a:latin typeface="Calibri" panose="020F0502020204030204" pitchFamily="34" charset="0"/>
                <a:ea typeface="Calibri" panose="020F0502020204030204" pitchFamily="34" charset="0"/>
                <a:cs typeface="Times New Roman" panose="02020603050405020304" pitchFamily="18" charset="0"/>
              </a:rPr>
              <a:t>: Allows scalability by increasing data width.</a:t>
            </a:r>
          </a:p>
          <a:p>
            <a:pPr algn="just"/>
            <a:endParaRPr lang="en-IN" dirty="0"/>
          </a:p>
        </p:txBody>
      </p:sp>
    </p:spTree>
    <p:extLst>
      <p:ext uri="{BB962C8B-B14F-4D97-AF65-F5344CB8AC3E}">
        <p14:creationId xmlns:p14="http://schemas.microsoft.com/office/powerpoint/2010/main" val="82720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B9040-9350-6273-CB41-34BB3F10D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F03C9-E54C-BBE5-2CDF-F1DCEB10DFAB}"/>
              </a:ext>
            </a:extLst>
          </p:cNvPr>
          <p:cNvSpPr>
            <a:spLocks noGrp="1"/>
          </p:cNvSpPr>
          <p:nvPr>
            <p:ph type="title"/>
          </p:nvPr>
        </p:nvSpPr>
        <p:spPr>
          <a:xfrm>
            <a:off x="838200" y="365126"/>
            <a:ext cx="10515600" cy="677094"/>
          </a:xfrm>
        </p:spPr>
        <p:txBody>
          <a:bodyPr>
            <a:normAutofit/>
          </a:bodyPr>
          <a:lstStyle/>
          <a:p>
            <a:pPr algn="ctr"/>
            <a:r>
              <a:rPr lang="en-IN" sz="3600" b="1" dirty="0" err="1">
                <a:solidFill>
                  <a:srgbClr val="FF0000"/>
                </a:solidFill>
              </a:rPr>
              <a:t>CoreConnect</a:t>
            </a:r>
            <a:r>
              <a:rPr lang="en-IN" sz="3600" b="1" dirty="0">
                <a:solidFill>
                  <a:srgbClr val="FF0000"/>
                </a:solidFill>
              </a:rPr>
              <a:t> Bus Architecture</a:t>
            </a:r>
            <a:endParaRPr lang="en-IN" sz="3600" dirty="0">
              <a:solidFill>
                <a:srgbClr val="FF0000"/>
              </a:solidFill>
            </a:endParaRPr>
          </a:p>
        </p:txBody>
      </p:sp>
      <p:sp>
        <p:nvSpPr>
          <p:cNvPr id="3" name="Content Placeholder 2">
            <a:extLst>
              <a:ext uri="{FF2B5EF4-FFF2-40B4-BE49-F238E27FC236}">
                <a16:creationId xmlns:a16="http://schemas.microsoft.com/office/drawing/2014/main" id="{C9F8BF3F-F3F1-24A7-862C-E4BE52D677B4}"/>
              </a:ext>
            </a:extLst>
          </p:cNvPr>
          <p:cNvSpPr>
            <a:spLocks noGrp="1"/>
          </p:cNvSpPr>
          <p:nvPr>
            <p:ph idx="1"/>
          </p:nvPr>
        </p:nvSpPr>
        <p:spPr>
          <a:xfrm>
            <a:off x="838200" y="1161077"/>
            <a:ext cx="10515600" cy="4535846"/>
          </a:xfrm>
        </p:spPr>
        <p:txBody>
          <a:bodyPr>
            <a:normAutofit lnSpcReduction="10000"/>
          </a:bodyPr>
          <a:lstStyle/>
          <a:p>
            <a:pPr marL="0" indent="0">
              <a:buNone/>
            </a:pPr>
            <a:r>
              <a:rPr lang="en-US" dirty="0" err="1"/>
              <a:t>CoreConnect</a:t>
            </a:r>
            <a:r>
              <a:rPr lang="en-US" dirty="0"/>
              <a:t> has a hierarchy of three buses, each serving specific purposes:</a:t>
            </a:r>
          </a:p>
          <a:p>
            <a:pPr>
              <a:lnSpc>
                <a:spcPct val="107000"/>
              </a:lnSpc>
              <a:spcAft>
                <a:spcPts val="800"/>
              </a:spcAft>
            </a:pPr>
            <a:r>
              <a:rPr lang="en-US" sz="3600" dirty="0"/>
              <a:t>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Processor Local Bus (PLB)</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 high-performance bus for bandwidth-intensive blocks (e.g., the PowerPC CPU, high-speed memory controllers, and PCI-X bus bridges).</a:t>
            </a:r>
          </a:p>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On-Chip Peripheral Bus (OPB)</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Supports lower data rate peripherals, making it suited for less demanding on-chip components.</a:t>
            </a:r>
          </a:p>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Device Control Register (DCR) Bus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 slower bus for configuration and status signals. The DCR bus connects to the CPU core and other modules to share status information efficiently without using high-bandwidth resources.</a:t>
            </a:r>
          </a:p>
          <a:p>
            <a:pPr marL="0" indent="0">
              <a:buNone/>
            </a:pPr>
            <a:endParaRPr lang="en-IN" dirty="0"/>
          </a:p>
        </p:txBody>
      </p:sp>
    </p:spTree>
    <p:extLst>
      <p:ext uri="{BB962C8B-B14F-4D97-AF65-F5344CB8AC3E}">
        <p14:creationId xmlns:p14="http://schemas.microsoft.com/office/powerpoint/2010/main" val="267417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AE36B-B772-6B9F-0F96-41B71200F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25B10-B18C-52E1-0FA1-33111E0CABC5}"/>
              </a:ext>
            </a:extLst>
          </p:cNvPr>
          <p:cNvSpPr>
            <a:spLocks noGrp="1"/>
          </p:cNvSpPr>
          <p:nvPr>
            <p:ph type="title"/>
          </p:nvPr>
        </p:nvSpPr>
        <p:spPr>
          <a:xfrm>
            <a:off x="838200" y="365126"/>
            <a:ext cx="10515600" cy="745920"/>
          </a:xfrm>
        </p:spPr>
        <p:txBody>
          <a:bodyPr>
            <a:normAutofit/>
          </a:bodyPr>
          <a:lstStyle/>
          <a:p>
            <a:pPr algn="ctr"/>
            <a:r>
              <a:rPr lang="en-IN" sz="3600" b="1" dirty="0" err="1">
                <a:solidFill>
                  <a:srgbClr val="FF0000"/>
                </a:solidFill>
              </a:rPr>
              <a:t>CoreConnect</a:t>
            </a:r>
            <a:r>
              <a:rPr lang="en-IN" sz="3600" b="1" dirty="0">
                <a:solidFill>
                  <a:srgbClr val="FF0000"/>
                </a:solidFill>
              </a:rPr>
              <a:t> Bus Architecture</a:t>
            </a:r>
            <a:endParaRPr lang="en-IN" sz="3600" dirty="0"/>
          </a:p>
        </p:txBody>
      </p:sp>
      <p:sp>
        <p:nvSpPr>
          <p:cNvPr id="3" name="Content Placeholder 2">
            <a:extLst>
              <a:ext uri="{FF2B5EF4-FFF2-40B4-BE49-F238E27FC236}">
                <a16:creationId xmlns:a16="http://schemas.microsoft.com/office/drawing/2014/main" id="{13FC859B-ED6E-F7F1-3A6B-463D8DD091F8}"/>
              </a:ext>
            </a:extLst>
          </p:cNvPr>
          <p:cNvSpPr>
            <a:spLocks noGrp="1"/>
          </p:cNvSpPr>
          <p:nvPr>
            <p:ph idx="1"/>
          </p:nvPr>
        </p:nvSpPr>
        <p:spPr/>
        <p:txBody>
          <a:bodyPr/>
          <a:lstStyle/>
          <a:p>
            <a:pPr algn="just"/>
            <a:r>
              <a:rPr lang="en-US" dirty="0"/>
              <a:t>In a typical SoC using </a:t>
            </a:r>
            <a:r>
              <a:rPr lang="en-US" dirty="0" err="1"/>
              <a:t>CoreConnect</a:t>
            </a:r>
            <a:r>
              <a:rPr lang="en-US" dirty="0"/>
              <a:t>, High - performance, high - bandwidth blocks such as the PowerPC 440 CPU core, the PCI - X bus bridge, and the PC133/ DDR133 (DDR1 with a 133 MHz bus) synchronous dynamic RAM (SDRAM) Controller are connected together using the PLB. </a:t>
            </a:r>
          </a:p>
          <a:p>
            <a:pPr algn="just"/>
            <a:endParaRPr lang="en-US" dirty="0"/>
          </a:p>
          <a:p>
            <a:pPr algn="just"/>
            <a:r>
              <a:rPr lang="en-US" dirty="0"/>
              <a:t> The OPB hosts lower data rate on - chip peripherals. </a:t>
            </a:r>
          </a:p>
          <a:p>
            <a:endParaRPr lang="en-IN" dirty="0"/>
          </a:p>
        </p:txBody>
      </p:sp>
    </p:spTree>
    <p:extLst>
      <p:ext uri="{BB962C8B-B14F-4D97-AF65-F5344CB8AC3E}">
        <p14:creationId xmlns:p14="http://schemas.microsoft.com/office/powerpoint/2010/main" val="769055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E2E7C-B39C-705F-A35C-E51E03AEF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BC911-AF1E-D7E4-3733-F06411640D0C}"/>
              </a:ext>
            </a:extLst>
          </p:cNvPr>
          <p:cNvSpPr>
            <a:spLocks noGrp="1"/>
          </p:cNvSpPr>
          <p:nvPr>
            <p:ph type="title"/>
          </p:nvPr>
        </p:nvSpPr>
        <p:spPr>
          <a:xfrm>
            <a:off x="838200" y="365125"/>
            <a:ext cx="10515600" cy="480449"/>
          </a:xfrm>
        </p:spPr>
        <p:txBody>
          <a:bodyPr>
            <a:normAutofit fontScale="90000"/>
          </a:bodyPr>
          <a:lstStyle/>
          <a:p>
            <a:pPr algn="ctr"/>
            <a:r>
              <a:rPr lang="en-IN" sz="3600" dirty="0">
                <a:solidFill>
                  <a:srgbClr val="FF0000"/>
                </a:solidFill>
              </a:rPr>
              <a:t>Processor Local Bus (PLB)</a:t>
            </a:r>
          </a:p>
        </p:txBody>
      </p:sp>
      <p:sp>
        <p:nvSpPr>
          <p:cNvPr id="3" name="Content Placeholder 2">
            <a:extLst>
              <a:ext uri="{FF2B5EF4-FFF2-40B4-BE49-F238E27FC236}">
                <a16:creationId xmlns:a16="http://schemas.microsoft.com/office/drawing/2014/main" id="{D50F173E-A244-3606-FA30-CFC5F7EABF19}"/>
              </a:ext>
            </a:extLst>
          </p:cNvPr>
          <p:cNvSpPr>
            <a:spLocks noGrp="1"/>
          </p:cNvSpPr>
          <p:nvPr>
            <p:ph idx="1"/>
          </p:nvPr>
        </p:nvSpPr>
        <p:spPr>
          <a:xfrm>
            <a:off x="838200" y="1120877"/>
            <a:ext cx="10515600" cy="5056086"/>
          </a:xfrm>
        </p:spPr>
        <p:txBody>
          <a:bodyPr/>
          <a:lstStyle/>
          <a:p>
            <a:pPr algn="just"/>
            <a:r>
              <a:rPr lang="en-US" b="1" dirty="0"/>
              <a:t>Purpose and Features</a:t>
            </a:r>
            <a:r>
              <a:rPr lang="en-US" dirty="0"/>
              <a:t>: The PLB is optimized for high-bandwidth, high-performance, and low-latency data transfers. It connects critical components like processors, memory, and DMA controllers, facilitating fast data movement.</a:t>
            </a:r>
          </a:p>
          <a:p>
            <a:pPr algn="just"/>
            <a:endParaRPr lang="en-US" dirty="0"/>
          </a:p>
          <a:p>
            <a:pPr lvl="1" algn="just"/>
            <a:r>
              <a:rPr lang="en-US" dirty="0"/>
              <a:t>It’s a synchronous, split-transaction bus, meaning it can handle separate address, read, and write buses, which allows two transfers per clock cycle.</a:t>
            </a:r>
          </a:p>
          <a:p>
            <a:pPr marL="457200" lvl="1" indent="0" algn="just">
              <a:buNone/>
            </a:pPr>
            <a:endParaRPr lang="en-US" dirty="0"/>
          </a:p>
          <a:p>
            <a:pPr lvl="1" algn="just"/>
            <a:r>
              <a:rPr lang="en-US" dirty="0"/>
              <a:t>Each master on the bus (like a processor or DMA controller) has its own set of control and data signals, while slaves share common buses.</a:t>
            </a:r>
          </a:p>
          <a:p>
            <a:endParaRPr lang="en-IN" dirty="0"/>
          </a:p>
        </p:txBody>
      </p:sp>
    </p:spTree>
    <p:extLst>
      <p:ext uri="{BB962C8B-B14F-4D97-AF65-F5344CB8AC3E}">
        <p14:creationId xmlns:p14="http://schemas.microsoft.com/office/powerpoint/2010/main" val="644785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B6D04-B1A5-751E-38CD-EBF30B8F86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3803F0-37BB-0544-FB53-1875A6C4B93D}"/>
              </a:ext>
            </a:extLst>
          </p:cNvPr>
          <p:cNvSpPr>
            <a:spLocks noGrp="1"/>
          </p:cNvSpPr>
          <p:nvPr>
            <p:ph type="title"/>
          </p:nvPr>
        </p:nvSpPr>
        <p:spPr>
          <a:xfrm>
            <a:off x="838200" y="365126"/>
            <a:ext cx="10515600" cy="568940"/>
          </a:xfrm>
        </p:spPr>
        <p:txBody>
          <a:bodyPr>
            <a:normAutofit fontScale="90000"/>
          </a:bodyPr>
          <a:lstStyle/>
          <a:p>
            <a:pPr algn="ctr"/>
            <a:r>
              <a:rPr lang="en-IN" sz="3600" dirty="0">
                <a:solidFill>
                  <a:srgbClr val="FF0000"/>
                </a:solidFill>
              </a:rPr>
              <a:t>A </a:t>
            </a:r>
            <a:r>
              <a:rPr lang="en-IN" sz="3600" dirty="0" err="1">
                <a:solidFill>
                  <a:srgbClr val="FF0000"/>
                </a:solidFill>
              </a:rPr>
              <a:t>CoreConnect</a:t>
            </a:r>
            <a:r>
              <a:rPr lang="en-IN" sz="3600" dirty="0">
                <a:solidFill>
                  <a:srgbClr val="FF0000"/>
                </a:solidFill>
              </a:rPr>
              <a:t> - based SOC</a:t>
            </a:r>
          </a:p>
        </p:txBody>
      </p:sp>
      <p:pic>
        <p:nvPicPr>
          <p:cNvPr id="5" name="Content Placeholder 4">
            <a:extLst>
              <a:ext uri="{FF2B5EF4-FFF2-40B4-BE49-F238E27FC236}">
                <a16:creationId xmlns:a16="http://schemas.microsoft.com/office/drawing/2014/main" id="{DE1216F8-2662-06D4-E361-06B6382C5585}"/>
              </a:ext>
            </a:extLst>
          </p:cNvPr>
          <p:cNvPicPr>
            <a:picLocks noGrp="1" noChangeAspect="1"/>
          </p:cNvPicPr>
          <p:nvPr>
            <p:ph idx="1"/>
          </p:nvPr>
        </p:nvPicPr>
        <p:blipFill>
          <a:blip r:embed="rId2"/>
          <a:stretch>
            <a:fillRect/>
          </a:stretch>
        </p:blipFill>
        <p:spPr>
          <a:xfrm>
            <a:off x="2056309" y="1604020"/>
            <a:ext cx="7551201" cy="3174457"/>
          </a:xfrm>
        </p:spPr>
      </p:pic>
    </p:spTree>
    <p:extLst>
      <p:ext uri="{BB962C8B-B14F-4D97-AF65-F5344CB8AC3E}">
        <p14:creationId xmlns:p14="http://schemas.microsoft.com/office/powerpoint/2010/main" val="263564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BBEB0-25E2-E57F-9DF4-200ED046F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296C2-F8BA-AF0D-4E5B-83827DDA30FF}"/>
              </a:ext>
            </a:extLst>
          </p:cNvPr>
          <p:cNvSpPr>
            <a:spLocks noGrp="1"/>
          </p:cNvSpPr>
          <p:nvPr>
            <p:ph type="title"/>
          </p:nvPr>
        </p:nvSpPr>
        <p:spPr>
          <a:xfrm>
            <a:off x="838200" y="365125"/>
            <a:ext cx="10515600" cy="460785"/>
          </a:xfrm>
        </p:spPr>
        <p:txBody>
          <a:bodyPr>
            <a:normAutofit fontScale="90000"/>
          </a:bodyPr>
          <a:lstStyle/>
          <a:p>
            <a:pPr algn="ctr"/>
            <a:r>
              <a:rPr lang="en-IN" sz="3600" dirty="0">
                <a:solidFill>
                  <a:srgbClr val="FF0000"/>
                </a:solidFill>
              </a:rPr>
              <a:t>Processor Local Bus (PLB)</a:t>
            </a:r>
          </a:p>
        </p:txBody>
      </p:sp>
      <p:sp>
        <p:nvSpPr>
          <p:cNvPr id="3" name="Content Placeholder 2">
            <a:extLst>
              <a:ext uri="{FF2B5EF4-FFF2-40B4-BE49-F238E27FC236}">
                <a16:creationId xmlns:a16="http://schemas.microsoft.com/office/drawing/2014/main" id="{19AA1F24-C1D0-B30C-EF0D-7C8DEAA02F18}"/>
              </a:ext>
            </a:extLst>
          </p:cNvPr>
          <p:cNvSpPr>
            <a:spLocks noGrp="1"/>
          </p:cNvSpPr>
          <p:nvPr>
            <p:ph idx="1"/>
          </p:nvPr>
        </p:nvSpPr>
        <p:spPr>
          <a:xfrm>
            <a:off x="838200" y="973394"/>
            <a:ext cx="10515600" cy="5683045"/>
          </a:xfrm>
        </p:spPr>
        <p:txBody>
          <a:bodyPr>
            <a:normAutofit/>
          </a:bodyPr>
          <a:lstStyle/>
          <a:p>
            <a:pPr marL="0" indent="0" algn="just">
              <a:lnSpc>
                <a:spcPct val="107000"/>
              </a:lnSpc>
              <a:spcAft>
                <a:spcPts val="800"/>
              </a:spcAft>
              <a:buNone/>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Transaction Phases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Similar to AMBA AHB, PLB transactions include multiple phases that may span multiple clock cycles.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Address Phases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Each address bus transaction has three phases:</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Request (RQ)</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The master initiates the transaction by requesting control of the bus.</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Transfer (XFER)</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Once granted by the arbiter, the address and control signals are sent to the slave.</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Acknowledge (ACK)</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The transaction concludes when the slave device acknowledges the address.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Data Tenure Phases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Each data transfer phase involves a transfer and an acknowledgment, with each data beat coordinated with the address cycle.</a:t>
            </a:r>
          </a:p>
          <a:p>
            <a:endParaRPr lang="en-IN" dirty="0"/>
          </a:p>
        </p:txBody>
      </p:sp>
    </p:spTree>
    <p:extLst>
      <p:ext uri="{BB962C8B-B14F-4D97-AF65-F5344CB8AC3E}">
        <p14:creationId xmlns:p14="http://schemas.microsoft.com/office/powerpoint/2010/main" val="1458996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72786-0A96-84C6-4EDD-74CF678EC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632469-4642-E19A-3965-6D6868543FE5}"/>
              </a:ext>
            </a:extLst>
          </p:cNvPr>
          <p:cNvSpPr>
            <a:spLocks noGrp="1"/>
          </p:cNvSpPr>
          <p:nvPr>
            <p:ph type="title"/>
          </p:nvPr>
        </p:nvSpPr>
        <p:spPr>
          <a:xfrm>
            <a:off x="838200" y="365125"/>
            <a:ext cx="10515600" cy="480449"/>
          </a:xfrm>
        </p:spPr>
        <p:txBody>
          <a:bodyPr>
            <a:normAutofit fontScale="90000"/>
          </a:bodyPr>
          <a:lstStyle/>
          <a:p>
            <a:pPr algn="ctr"/>
            <a:r>
              <a:rPr lang="en-IN" sz="3600" dirty="0">
                <a:solidFill>
                  <a:srgbClr val="FF0000"/>
                </a:solidFill>
              </a:rPr>
              <a:t>Processor Local Bus (PLB)</a:t>
            </a:r>
            <a:endParaRPr lang="en-IN" sz="3600" dirty="0"/>
          </a:p>
        </p:txBody>
      </p:sp>
      <p:sp>
        <p:nvSpPr>
          <p:cNvPr id="3" name="Content Placeholder 2">
            <a:extLst>
              <a:ext uri="{FF2B5EF4-FFF2-40B4-BE49-F238E27FC236}">
                <a16:creationId xmlns:a16="http://schemas.microsoft.com/office/drawing/2014/main" id="{3A6186D9-E0BC-BA3A-8DAD-E6785D8E5C85}"/>
              </a:ext>
            </a:extLst>
          </p:cNvPr>
          <p:cNvSpPr>
            <a:spLocks noGrp="1"/>
          </p:cNvSpPr>
          <p:nvPr>
            <p:ph idx="1"/>
          </p:nvPr>
        </p:nvSpPr>
        <p:spPr>
          <a:xfrm>
            <a:off x="838200" y="1253331"/>
            <a:ext cx="10515600" cy="4351338"/>
          </a:xfrm>
        </p:spPr>
        <p:txBody>
          <a:bodyPr/>
          <a:lstStyle/>
          <a:p>
            <a:pPr marL="0" indent="0" algn="just">
              <a:buNone/>
            </a:pPr>
            <a:r>
              <a:rPr lang="en-US" b="1" dirty="0"/>
              <a:t>Split Transaction Capability</a:t>
            </a:r>
            <a:r>
              <a:rPr lang="en-US" dirty="0"/>
              <a:t>:</a:t>
            </a:r>
          </a:p>
          <a:p>
            <a:pPr algn="just">
              <a:buFont typeface="Arial" panose="020B0604020202020204" pitchFamily="34" charset="0"/>
              <a:buChar char="•"/>
            </a:pPr>
            <a:r>
              <a:rPr lang="en-US" dirty="0"/>
              <a:t>Because the PLB decouples the address, read, and write buses, it supports split transactions. This allows multiple masters to operate concurrently on different buses.</a:t>
            </a:r>
          </a:p>
          <a:p>
            <a:pPr algn="just">
              <a:buFont typeface="Arial" panose="020B0604020202020204" pitchFamily="34" charset="0"/>
              <a:buChar char="•"/>
            </a:pPr>
            <a:r>
              <a:rPr lang="en-US" dirty="0"/>
              <a:t>Through </a:t>
            </a:r>
            <a:r>
              <a:rPr lang="en-US" b="1" dirty="0"/>
              <a:t>address pipelining</a:t>
            </a:r>
            <a:r>
              <a:rPr lang="en-US" dirty="0"/>
              <a:t>, one master can begin an address request even while another master is completing a data transfer, enhancing efficiency and reducing wait times.</a:t>
            </a:r>
          </a:p>
          <a:p>
            <a:endParaRPr lang="en-IN" dirty="0"/>
          </a:p>
        </p:txBody>
      </p:sp>
    </p:spTree>
    <p:extLst>
      <p:ext uri="{BB962C8B-B14F-4D97-AF65-F5344CB8AC3E}">
        <p14:creationId xmlns:p14="http://schemas.microsoft.com/office/powerpoint/2010/main" val="722048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0F19-7260-69F4-9841-4E9976F4B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273E0-7514-D9AF-B317-8F3BAF2E8392}"/>
              </a:ext>
            </a:extLst>
          </p:cNvPr>
          <p:cNvSpPr>
            <a:spLocks noGrp="1"/>
          </p:cNvSpPr>
          <p:nvPr>
            <p:ph type="title"/>
          </p:nvPr>
        </p:nvSpPr>
        <p:spPr>
          <a:xfrm>
            <a:off x="838200" y="365126"/>
            <a:ext cx="10515600" cy="529610"/>
          </a:xfrm>
        </p:spPr>
        <p:txBody>
          <a:bodyPr>
            <a:normAutofit fontScale="90000"/>
          </a:bodyPr>
          <a:lstStyle/>
          <a:p>
            <a:pPr algn="ctr"/>
            <a:r>
              <a:rPr lang="en-IN" sz="3600" dirty="0">
                <a:solidFill>
                  <a:srgbClr val="FF0000"/>
                </a:solidFill>
              </a:rPr>
              <a:t>On-Chip Peripheral Bus (OPB)</a:t>
            </a:r>
          </a:p>
        </p:txBody>
      </p:sp>
      <p:sp>
        <p:nvSpPr>
          <p:cNvPr id="3" name="Content Placeholder 2">
            <a:extLst>
              <a:ext uri="{FF2B5EF4-FFF2-40B4-BE49-F238E27FC236}">
                <a16:creationId xmlns:a16="http://schemas.microsoft.com/office/drawing/2014/main" id="{EEA34300-C1F3-2944-56F6-92E1CBB29E92}"/>
              </a:ext>
            </a:extLst>
          </p:cNvPr>
          <p:cNvSpPr>
            <a:spLocks noGrp="1"/>
          </p:cNvSpPr>
          <p:nvPr>
            <p:ph idx="1"/>
          </p:nvPr>
        </p:nvSpPr>
        <p:spPr>
          <a:xfrm>
            <a:off x="916858" y="1296015"/>
            <a:ext cx="10515600" cy="4351338"/>
          </a:xfrm>
        </p:spPr>
        <p:txBody>
          <a:bodyPr/>
          <a:lstStyle/>
          <a:p>
            <a:pPr marL="0" indent="0" algn="just">
              <a:buNone/>
            </a:pPr>
            <a:r>
              <a:rPr lang="en-US" b="1" dirty="0"/>
              <a:t>Purpose and Features</a:t>
            </a:r>
            <a:r>
              <a:rPr lang="en-US" dirty="0"/>
              <a:t>: The OPB serves as a secondary, lower-performance bus intended to connect lower-bandwidth peripherals, reducing the load on the PLB and thereby boosting system performance.</a:t>
            </a:r>
          </a:p>
          <a:p>
            <a:pPr lvl="1" algn="just"/>
            <a:r>
              <a:rPr lang="en-US" dirty="0"/>
              <a:t>It’s suited for peripherals like serial ports, parallel ports, UARTs, GPIO, and timers.</a:t>
            </a:r>
          </a:p>
          <a:p>
            <a:pPr lvl="1" algn="just"/>
            <a:r>
              <a:rPr lang="en-US" dirty="0"/>
              <a:t>It is more sophisticated than AMBA’s APB, with support for multiple masters and slaves via a distributed multiplexer structure. </a:t>
            </a:r>
          </a:p>
          <a:p>
            <a:pPr lvl="1" algn="just"/>
            <a:r>
              <a:rPr lang="en-US" dirty="0"/>
              <a:t>This design allows peripherals to connect to the OPB without altering the bus structure.</a:t>
            </a:r>
          </a:p>
          <a:p>
            <a:endParaRPr lang="en-IN" dirty="0"/>
          </a:p>
        </p:txBody>
      </p:sp>
    </p:spTree>
    <p:extLst>
      <p:ext uri="{BB962C8B-B14F-4D97-AF65-F5344CB8AC3E}">
        <p14:creationId xmlns:p14="http://schemas.microsoft.com/office/powerpoint/2010/main" val="4125210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ECFCC-CC51-3C35-A527-1C5A2C7259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393E9-2800-CF93-6979-DEA43553F9DB}"/>
              </a:ext>
            </a:extLst>
          </p:cNvPr>
          <p:cNvSpPr>
            <a:spLocks noGrp="1"/>
          </p:cNvSpPr>
          <p:nvPr>
            <p:ph type="title"/>
          </p:nvPr>
        </p:nvSpPr>
        <p:spPr>
          <a:xfrm>
            <a:off x="838200" y="365125"/>
            <a:ext cx="10515600" cy="627933"/>
          </a:xfrm>
        </p:spPr>
        <p:txBody>
          <a:bodyPr>
            <a:normAutofit fontScale="90000"/>
          </a:bodyPr>
          <a:lstStyle/>
          <a:p>
            <a:pPr algn="ctr"/>
            <a:r>
              <a:rPr lang="en-IN" sz="4000" dirty="0">
                <a:solidFill>
                  <a:srgbClr val="FF0000"/>
                </a:solidFill>
              </a:rPr>
              <a:t>On-Chip Peripheral Bus (OPB)</a:t>
            </a:r>
            <a:endParaRPr lang="en-IN" sz="4000" dirty="0"/>
          </a:p>
        </p:txBody>
      </p:sp>
      <p:sp>
        <p:nvSpPr>
          <p:cNvPr id="3" name="Content Placeholder 2">
            <a:extLst>
              <a:ext uri="{FF2B5EF4-FFF2-40B4-BE49-F238E27FC236}">
                <a16:creationId xmlns:a16="http://schemas.microsoft.com/office/drawing/2014/main" id="{AAACF14C-C167-A55A-F317-8B2000CBB2B5}"/>
              </a:ext>
            </a:extLst>
          </p:cNvPr>
          <p:cNvSpPr>
            <a:spLocks noGrp="1"/>
          </p:cNvSpPr>
          <p:nvPr>
            <p:ph idx="1"/>
          </p:nvPr>
        </p:nvSpPr>
        <p:spPr>
          <a:xfrm>
            <a:off x="749710" y="1343845"/>
            <a:ext cx="10515600" cy="4351338"/>
          </a:xfrm>
        </p:spPr>
        <p:txBody>
          <a:bodyPr/>
          <a:lstStyle/>
          <a:p>
            <a:pPr marL="0" indent="0">
              <a:buNone/>
            </a:pPr>
            <a:r>
              <a:rPr lang="en-US" b="1" dirty="0"/>
              <a:t>Bus Control Signals</a:t>
            </a:r>
            <a:r>
              <a:rPr lang="en-US" dirty="0"/>
              <a:t>:</a:t>
            </a:r>
          </a:p>
          <a:p>
            <a:pPr lvl="1" algn="just"/>
            <a:r>
              <a:rPr lang="en-US" dirty="0"/>
              <a:t>Both OPB masters and slaves have control signals for enabling or disabling the data buses, allowing for flexible data flow and integration of additional peripherals.</a:t>
            </a:r>
          </a:p>
          <a:p>
            <a:pPr lvl="1" algn="just"/>
            <a:r>
              <a:rPr lang="en-US" dirty="0"/>
              <a:t>The structure allows masters to send addresses to slaves and for data to flow in both directions on the distributed data bus.</a:t>
            </a:r>
          </a:p>
          <a:p>
            <a:endParaRPr lang="en-IN" dirty="0"/>
          </a:p>
        </p:txBody>
      </p:sp>
    </p:spTree>
    <p:extLst>
      <p:ext uri="{BB962C8B-B14F-4D97-AF65-F5344CB8AC3E}">
        <p14:creationId xmlns:p14="http://schemas.microsoft.com/office/powerpoint/2010/main" val="1525148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5A57-266E-2FF5-4109-F4C862786DE7}"/>
              </a:ext>
            </a:extLst>
          </p:cNvPr>
          <p:cNvSpPr>
            <a:spLocks noGrp="1"/>
          </p:cNvSpPr>
          <p:nvPr>
            <p:ph type="title"/>
          </p:nvPr>
        </p:nvSpPr>
        <p:spPr>
          <a:xfrm>
            <a:off x="838200" y="365126"/>
            <a:ext cx="10515600" cy="519778"/>
          </a:xfrm>
        </p:spPr>
        <p:txBody>
          <a:bodyPr>
            <a:normAutofit fontScale="90000"/>
          </a:bodyPr>
          <a:lstStyle/>
          <a:p>
            <a:pPr algn="ctr"/>
            <a:r>
              <a:rPr lang="en-US" sz="3600" dirty="0">
                <a:solidFill>
                  <a:srgbClr val="FF0000"/>
                </a:solidFill>
              </a:rPr>
              <a:t>The on - chip peripheral bus (OPB)</a:t>
            </a:r>
            <a:endParaRPr lang="en-IN" sz="3600" dirty="0">
              <a:solidFill>
                <a:srgbClr val="FF0000"/>
              </a:solidFill>
            </a:endParaRPr>
          </a:p>
        </p:txBody>
      </p:sp>
      <p:pic>
        <p:nvPicPr>
          <p:cNvPr id="5" name="Content Placeholder 4">
            <a:extLst>
              <a:ext uri="{FF2B5EF4-FFF2-40B4-BE49-F238E27FC236}">
                <a16:creationId xmlns:a16="http://schemas.microsoft.com/office/drawing/2014/main" id="{3A3BFA5D-F660-31FE-4A33-1B82BC7A90F5}"/>
              </a:ext>
            </a:extLst>
          </p:cNvPr>
          <p:cNvPicPr>
            <a:picLocks noGrp="1" noChangeAspect="1"/>
          </p:cNvPicPr>
          <p:nvPr>
            <p:ph idx="1"/>
          </p:nvPr>
        </p:nvPicPr>
        <p:blipFill>
          <a:blip r:embed="rId2"/>
          <a:stretch>
            <a:fillRect/>
          </a:stretch>
        </p:blipFill>
        <p:spPr>
          <a:xfrm>
            <a:off x="3201675" y="1009548"/>
            <a:ext cx="6027957" cy="5243768"/>
          </a:xfrm>
        </p:spPr>
      </p:pic>
    </p:spTree>
    <p:extLst>
      <p:ext uri="{BB962C8B-B14F-4D97-AF65-F5344CB8AC3E}">
        <p14:creationId xmlns:p14="http://schemas.microsoft.com/office/powerpoint/2010/main" val="519543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74741B-06C7-E4C8-FDCD-C33106324C9F}"/>
              </a:ext>
            </a:extLst>
          </p:cNvPr>
          <p:cNvPicPr>
            <a:picLocks noChangeAspect="1"/>
          </p:cNvPicPr>
          <p:nvPr/>
        </p:nvPicPr>
        <p:blipFill>
          <a:blip r:embed="rId2"/>
          <a:stretch>
            <a:fillRect/>
          </a:stretch>
        </p:blipFill>
        <p:spPr>
          <a:xfrm>
            <a:off x="1064364" y="0"/>
            <a:ext cx="10063271" cy="6858000"/>
          </a:xfrm>
          <a:prstGeom prst="rect">
            <a:avLst/>
          </a:prstGeom>
        </p:spPr>
      </p:pic>
    </p:spTree>
    <p:extLst>
      <p:ext uri="{BB962C8B-B14F-4D97-AF65-F5344CB8AC3E}">
        <p14:creationId xmlns:p14="http://schemas.microsoft.com/office/powerpoint/2010/main" val="925269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3F502-F272-4F45-7E21-E91C177C3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946ED-8442-9849-29BF-1A371530D383}"/>
              </a:ext>
            </a:extLst>
          </p:cNvPr>
          <p:cNvSpPr>
            <a:spLocks noGrp="1"/>
          </p:cNvSpPr>
          <p:nvPr>
            <p:ph type="title"/>
          </p:nvPr>
        </p:nvSpPr>
        <p:spPr>
          <a:xfrm>
            <a:off x="838200" y="365126"/>
            <a:ext cx="10515600" cy="500114"/>
          </a:xfrm>
        </p:spPr>
        <p:txBody>
          <a:bodyPr>
            <a:normAutofit fontScale="90000"/>
          </a:bodyPr>
          <a:lstStyle/>
          <a:p>
            <a:pPr algn="ctr"/>
            <a:r>
              <a:rPr lang="en-US" sz="3200" dirty="0">
                <a:solidFill>
                  <a:srgbClr val="FF0000"/>
                </a:solidFill>
              </a:rPr>
              <a:t>Comparison between </a:t>
            </a:r>
            <a:r>
              <a:rPr lang="en-US" sz="3200" dirty="0" err="1">
                <a:solidFill>
                  <a:srgbClr val="FF0000"/>
                </a:solidFill>
              </a:rPr>
              <a:t>CoreConnect</a:t>
            </a:r>
            <a:r>
              <a:rPr lang="en-US" sz="3200" dirty="0">
                <a:solidFill>
                  <a:srgbClr val="FF0000"/>
                </a:solidFill>
              </a:rPr>
              <a:t> and AMBA Architectures</a:t>
            </a:r>
            <a:endParaRPr lang="en-IN" sz="6600" dirty="0">
              <a:solidFill>
                <a:srgbClr val="FF0000"/>
              </a:solidFill>
            </a:endParaRPr>
          </a:p>
        </p:txBody>
      </p:sp>
      <p:pic>
        <p:nvPicPr>
          <p:cNvPr id="5" name="Content Placeholder 4">
            <a:extLst>
              <a:ext uri="{FF2B5EF4-FFF2-40B4-BE49-F238E27FC236}">
                <a16:creationId xmlns:a16="http://schemas.microsoft.com/office/drawing/2014/main" id="{945C92F5-0EF0-F9E9-5343-F41B23ED076C}"/>
              </a:ext>
            </a:extLst>
          </p:cNvPr>
          <p:cNvPicPr>
            <a:picLocks noGrp="1" noChangeAspect="1"/>
          </p:cNvPicPr>
          <p:nvPr>
            <p:ph idx="1"/>
          </p:nvPr>
        </p:nvPicPr>
        <p:blipFill>
          <a:blip r:embed="rId2"/>
          <a:stretch>
            <a:fillRect/>
          </a:stretch>
        </p:blipFill>
        <p:spPr>
          <a:xfrm>
            <a:off x="838199" y="960386"/>
            <a:ext cx="10311963" cy="5440414"/>
          </a:xfrm>
        </p:spPr>
      </p:pic>
    </p:spTree>
    <p:extLst>
      <p:ext uri="{BB962C8B-B14F-4D97-AF65-F5344CB8AC3E}">
        <p14:creationId xmlns:p14="http://schemas.microsoft.com/office/powerpoint/2010/main" val="4187085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088" y="1224934"/>
            <a:ext cx="10515600" cy="1325563"/>
          </a:xfrm>
        </p:spPr>
        <p:txBody>
          <a:bodyPr/>
          <a:lstStyle/>
          <a:p>
            <a:pPr algn="ctr"/>
            <a:r>
              <a:rPr lang="en-US" b="1" dirty="0"/>
              <a:t>Introduction to Internet of Things (IOT)</a:t>
            </a:r>
          </a:p>
        </p:txBody>
      </p:sp>
      <p:sp>
        <p:nvSpPr>
          <p:cNvPr id="3" name="Content Placeholder 2"/>
          <p:cNvSpPr>
            <a:spLocks noGrp="1"/>
          </p:cNvSpPr>
          <p:nvPr>
            <p:ph idx="1"/>
          </p:nvPr>
        </p:nvSpPr>
        <p:spPr>
          <a:xfrm>
            <a:off x="9474390" y="5583339"/>
            <a:ext cx="2619287" cy="1227291"/>
          </a:xfrm>
        </p:spPr>
        <p:txBody>
          <a:bodyPr>
            <a:normAutofit/>
          </a:bodyPr>
          <a:lstStyle/>
          <a:p>
            <a:pPr marL="0" indent="0">
              <a:buNone/>
            </a:pPr>
            <a:r>
              <a:rPr lang="en-US" sz="1600" dirty="0"/>
              <a:t>Prepared By</a:t>
            </a:r>
          </a:p>
          <a:p>
            <a:pPr marL="0" indent="0">
              <a:buNone/>
            </a:pPr>
            <a:r>
              <a:rPr lang="en-US" sz="1600" dirty="0"/>
              <a:t>Prof. Sudip Mishra, IITKGP</a:t>
            </a:r>
          </a:p>
        </p:txBody>
      </p:sp>
    </p:spTree>
    <p:extLst>
      <p:ext uri="{BB962C8B-B14F-4D97-AF65-F5344CB8AC3E}">
        <p14:creationId xmlns:p14="http://schemas.microsoft.com/office/powerpoint/2010/main" val="123337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220" y="358365"/>
            <a:ext cx="9871587" cy="4869265"/>
          </a:xfrm>
          <a:prstGeom prst="rect">
            <a:avLst/>
          </a:prstGeom>
        </p:spPr>
      </p:pic>
    </p:spTree>
    <p:extLst>
      <p:ext uri="{BB962C8B-B14F-4D97-AF65-F5344CB8AC3E}">
        <p14:creationId xmlns:p14="http://schemas.microsoft.com/office/powerpoint/2010/main" val="387045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7829" y="1418736"/>
            <a:ext cx="11506981" cy="3270585"/>
          </a:xfrm>
          <a:prstGeom prst="rect">
            <a:avLst/>
          </a:prstGeom>
        </p:spPr>
      </p:pic>
    </p:spTree>
    <p:extLst>
      <p:ext uri="{BB962C8B-B14F-4D97-AF65-F5344CB8AC3E}">
        <p14:creationId xmlns:p14="http://schemas.microsoft.com/office/powerpoint/2010/main" val="924196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lum bright="20000" contrast="20000"/>
          </a:blip>
          <a:stretch>
            <a:fillRect/>
          </a:stretch>
        </p:blipFill>
        <p:spPr>
          <a:xfrm>
            <a:off x="158994" y="195232"/>
            <a:ext cx="11767273" cy="3448720"/>
          </a:xfrm>
          <a:prstGeom prst="rect">
            <a:avLst/>
          </a:prstGeom>
        </p:spPr>
      </p:pic>
      <p:pic>
        <p:nvPicPr>
          <p:cNvPr id="7" name="Picture 6"/>
          <p:cNvPicPr>
            <a:picLocks noChangeAspect="1"/>
          </p:cNvPicPr>
          <p:nvPr/>
        </p:nvPicPr>
        <p:blipFill>
          <a:blip r:embed="rId3"/>
          <a:stretch>
            <a:fillRect/>
          </a:stretch>
        </p:blipFill>
        <p:spPr>
          <a:xfrm>
            <a:off x="158994" y="3860113"/>
            <a:ext cx="11795212" cy="2376914"/>
          </a:xfrm>
          <a:prstGeom prst="rect">
            <a:avLst/>
          </a:prstGeom>
        </p:spPr>
      </p:pic>
    </p:spTree>
    <p:extLst>
      <p:ext uri="{BB962C8B-B14F-4D97-AF65-F5344CB8AC3E}">
        <p14:creationId xmlns:p14="http://schemas.microsoft.com/office/powerpoint/2010/main" val="2632738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lum bright="20000" contrast="20000"/>
          </a:blip>
          <a:stretch>
            <a:fillRect/>
          </a:stretch>
        </p:blipFill>
        <p:spPr>
          <a:xfrm>
            <a:off x="68941" y="835552"/>
            <a:ext cx="11493794" cy="3185841"/>
          </a:xfrm>
          <a:prstGeom prst="rect">
            <a:avLst/>
          </a:prstGeom>
        </p:spPr>
      </p:pic>
    </p:spTree>
    <p:extLst>
      <p:ext uri="{BB962C8B-B14F-4D97-AF65-F5344CB8AC3E}">
        <p14:creationId xmlns:p14="http://schemas.microsoft.com/office/powerpoint/2010/main" val="782134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84C62-6523-FAA8-4857-233146AFEA55}"/>
              </a:ext>
            </a:extLst>
          </p:cNvPr>
          <p:cNvPicPr>
            <a:picLocks noChangeAspect="1"/>
          </p:cNvPicPr>
          <p:nvPr/>
        </p:nvPicPr>
        <p:blipFill>
          <a:blip r:embed="rId2"/>
          <a:stretch>
            <a:fillRect/>
          </a:stretch>
        </p:blipFill>
        <p:spPr>
          <a:xfrm>
            <a:off x="245806" y="1016644"/>
            <a:ext cx="11434917" cy="4469756"/>
          </a:xfrm>
          <a:prstGeom prst="rect">
            <a:avLst/>
          </a:prstGeom>
        </p:spPr>
      </p:pic>
    </p:spTree>
    <p:extLst>
      <p:ext uri="{BB962C8B-B14F-4D97-AF65-F5344CB8AC3E}">
        <p14:creationId xmlns:p14="http://schemas.microsoft.com/office/powerpoint/2010/main" val="661231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lum contrast="40000"/>
          </a:blip>
          <a:stretch>
            <a:fillRect/>
          </a:stretch>
        </p:blipFill>
        <p:spPr>
          <a:xfrm>
            <a:off x="360070" y="891330"/>
            <a:ext cx="11241994" cy="4909702"/>
          </a:xfrm>
          <a:prstGeom prst="rect">
            <a:avLst/>
          </a:prstGeom>
        </p:spPr>
      </p:pic>
    </p:spTree>
    <p:extLst>
      <p:ext uri="{BB962C8B-B14F-4D97-AF65-F5344CB8AC3E}">
        <p14:creationId xmlns:p14="http://schemas.microsoft.com/office/powerpoint/2010/main" val="3528923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234D16-04BE-66FA-2C21-A0550AD05D50}"/>
              </a:ext>
            </a:extLst>
          </p:cNvPr>
          <p:cNvPicPr>
            <a:picLocks noGrp="1" noChangeAspect="1"/>
          </p:cNvPicPr>
          <p:nvPr>
            <p:ph idx="1"/>
          </p:nvPr>
        </p:nvPicPr>
        <p:blipFill>
          <a:blip r:embed="rId2"/>
          <a:stretch>
            <a:fillRect/>
          </a:stretch>
        </p:blipFill>
        <p:spPr>
          <a:xfrm>
            <a:off x="576416" y="710347"/>
            <a:ext cx="11039168" cy="5041523"/>
          </a:xfrm>
        </p:spPr>
      </p:pic>
    </p:spTree>
    <p:extLst>
      <p:ext uri="{BB962C8B-B14F-4D97-AF65-F5344CB8AC3E}">
        <p14:creationId xmlns:p14="http://schemas.microsoft.com/office/powerpoint/2010/main" val="207506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AD7DF2F-DE9A-5C26-CA89-30D014F09AE6}"/>
              </a:ext>
            </a:extLst>
          </p:cNvPr>
          <p:cNvPicPr>
            <a:picLocks noGrp="1" noChangeAspect="1"/>
          </p:cNvPicPr>
          <p:nvPr>
            <p:ph idx="1"/>
          </p:nvPr>
        </p:nvPicPr>
        <p:blipFill>
          <a:blip r:embed="rId2"/>
          <a:stretch>
            <a:fillRect/>
          </a:stretch>
        </p:blipFill>
        <p:spPr>
          <a:xfrm>
            <a:off x="533399" y="878956"/>
            <a:ext cx="11402962" cy="4833585"/>
          </a:xfrm>
        </p:spPr>
      </p:pic>
      <p:pic>
        <p:nvPicPr>
          <p:cNvPr id="7" name="Content Placeholder 5">
            <a:extLst>
              <a:ext uri="{FF2B5EF4-FFF2-40B4-BE49-F238E27FC236}">
                <a16:creationId xmlns:a16="http://schemas.microsoft.com/office/drawing/2014/main" id="{265E908A-8740-29F9-7D0E-C60CEE93E0E6}"/>
              </a:ext>
            </a:extLst>
          </p:cNvPr>
          <p:cNvPicPr>
            <a:picLocks noChangeAspect="1"/>
          </p:cNvPicPr>
          <p:nvPr/>
        </p:nvPicPr>
        <p:blipFill rotWithShape="1">
          <a:blip r:embed="rId2"/>
          <a:srcRect l="93852" t="47534" b="26579"/>
          <a:stretch/>
        </p:blipFill>
        <p:spPr>
          <a:xfrm>
            <a:off x="10707328" y="5171767"/>
            <a:ext cx="1229033" cy="540774"/>
          </a:xfrm>
          <a:prstGeom prst="rect">
            <a:avLst/>
          </a:prstGeom>
        </p:spPr>
      </p:pic>
    </p:spTree>
    <p:extLst>
      <p:ext uri="{BB962C8B-B14F-4D97-AF65-F5344CB8AC3E}">
        <p14:creationId xmlns:p14="http://schemas.microsoft.com/office/powerpoint/2010/main" val="18078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81A3C4-3627-2C3C-EB74-CA373C6D98B1}"/>
              </a:ext>
            </a:extLst>
          </p:cNvPr>
          <p:cNvPicPr>
            <a:picLocks noChangeAspect="1"/>
          </p:cNvPicPr>
          <p:nvPr/>
        </p:nvPicPr>
        <p:blipFill>
          <a:blip r:embed="rId2"/>
          <a:stretch>
            <a:fillRect/>
          </a:stretch>
        </p:blipFill>
        <p:spPr>
          <a:xfrm>
            <a:off x="727913" y="361522"/>
            <a:ext cx="10736173" cy="6134956"/>
          </a:xfrm>
          <a:prstGeom prst="rect">
            <a:avLst/>
          </a:prstGeom>
        </p:spPr>
      </p:pic>
    </p:spTree>
    <p:extLst>
      <p:ext uri="{BB962C8B-B14F-4D97-AF65-F5344CB8AC3E}">
        <p14:creationId xmlns:p14="http://schemas.microsoft.com/office/powerpoint/2010/main" val="4082636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lum bright="20000"/>
          </a:blip>
          <a:stretch>
            <a:fillRect/>
          </a:stretch>
        </p:blipFill>
        <p:spPr>
          <a:xfrm>
            <a:off x="552208" y="1562158"/>
            <a:ext cx="11153780" cy="3623991"/>
          </a:xfrm>
          <a:prstGeom prst="rect">
            <a:avLst/>
          </a:prstGeom>
        </p:spPr>
      </p:pic>
      <p:pic>
        <p:nvPicPr>
          <p:cNvPr id="3" name="Picture 2">
            <a:extLst>
              <a:ext uri="{FF2B5EF4-FFF2-40B4-BE49-F238E27FC236}">
                <a16:creationId xmlns:a16="http://schemas.microsoft.com/office/drawing/2014/main" id="{60B2EDE7-30A9-8FCC-7CBC-DF7B87030C4F}"/>
              </a:ext>
            </a:extLst>
          </p:cNvPr>
          <p:cNvPicPr>
            <a:picLocks noChangeAspect="1"/>
          </p:cNvPicPr>
          <p:nvPr/>
        </p:nvPicPr>
        <p:blipFill>
          <a:blip r:embed="rId3"/>
          <a:stretch>
            <a:fillRect/>
          </a:stretch>
        </p:blipFill>
        <p:spPr>
          <a:xfrm>
            <a:off x="304662" y="896606"/>
            <a:ext cx="11582675" cy="4501304"/>
          </a:xfrm>
          <a:prstGeom prst="rect">
            <a:avLst/>
          </a:prstGeom>
        </p:spPr>
      </p:pic>
    </p:spTree>
    <p:extLst>
      <p:ext uri="{BB962C8B-B14F-4D97-AF65-F5344CB8AC3E}">
        <p14:creationId xmlns:p14="http://schemas.microsoft.com/office/powerpoint/2010/main" val="249028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53C1582-8FA6-9F1A-DAD7-7CDC0E91D7DE}"/>
              </a:ext>
            </a:extLst>
          </p:cNvPr>
          <p:cNvPicPr>
            <a:picLocks noGrp="1" noChangeAspect="1"/>
          </p:cNvPicPr>
          <p:nvPr>
            <p:ph idx="1"/>
          </p:nvPr>
        </p:nvPicPr>
        <p:blipFill>
          <a:blip r:embed="rId2"/>
          <a:stretch>
            <a:fillRect/>
          </a:stretch>
        </p:blipFill>
        <p:spPr>
          <a:xfrm>
            <a:off x="553063" y="985202"/>
            <a:ext cx="11157155" cy="4786333"/>
          </a:xfrm>
        </p:spPr>
      </p:pic>
    </p:spTree>
    <p:extLst>
      <p:ext uri="{BB962C8B-B14F-4D97-AF65-F5344CB8AC3E}">
        <p14:creationId xmlns:p14="http://schemas.microsoft.com/office/powerpoint/2010/main" val="1272340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2AC8E8-65B3-DDE7-07F4-94DF388BA5DB}"/>
              </a:ext>
            </a:extLst>
          </p:cNvPr>
          <p:cNvPicPr>
            <a:picLocks noGrp="1" noChangeAspect="1"/>
          </p:cNvPicPr>
          <p:nvPr>
            <p:ph idx="1"/>
          </p:nvPr>
        </p:nvPicPr>
        <p:blipFill>
          <a:blip r:embed="rId2"/>
          <a:stretch>
            <a:fillRect/>
          </a:stretch>
        </p:blipFill>
        <p:spPr>
          <a:xfrm>
            <a:off x="415413" y="1342688"/>
            <a:ext cx="11265310" cy="4114215"/>
          </a:xfrm>
        </p:spPr>
      </p:pic>
    </p:spTree>
    <p:extLst>
      <p:ext uri="{BB962C8B-B14F-4D97-AF65-F5344CB8AC3E}">
        <p14:creationId xmlns:p14="http://schemas.microsoft.com/office/powerpoint/2010/main" val="2875715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9B0435B-1CEA-4065-9D97-7B2DC8932263}"/>
              </a:ext>
            </a:extLst>
          </p:cNvPr>
          <p:cNvPicPr>
            <a:picLocks noGrp="1" noChangeAspect="1"/>
          </p:cNvPicPr>
          <p:nvPr>
            <p:ph idx="1"/>
          </p:nvPr>
        </p:nvPicPr>
        <p:blipFill>
          <a:blip r:embed="rId2"/>
          <a:stretch>
            <a:fillRect/>
          </a:stretch>
        </p:blipFill>
        <p:spPr>
          <a:xfrm>
            <a:off x="651387" y="1501289"/>
            <a:ext cx="11282748" cy="3876955"/>
          </a:xfrm>
        </p:spPr>
      </p:pic>
    </p:spTree>
    <p:extLst>
      <p:ext uri="{BB962C8B-B14F-4D97-AF65-F5344CB8AC3E}">
        <p14:creationId xmlns:p14="http://schemas.microsoft.com/office/powerpoint/2010/main" val="124129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8DD95B-681B-C1DD-607E-320B8674E89A}"/>
              </a:ext>
            </a:extLst>
          </p:cNvPr>
          <p:cNvPicPr>
            <a:picLocks noGrp="1" noChangeAspect="1"/>
          </p:cNvPicPr>
          <p:nvPr>
            <p:ph idx="1"/>
          </p:nvPr>
        </p:nvPicPr>
        <p:blipFill>
          <a:blip r:embed="rId2"/>
          <a:stretch>
            <a:fillRect/>
          </a:stretch>
        </p:blipFill>
        <p:spPr>
          <a:xfrm>
            <a:off x="307257" y="759707"/>
            <a:ext cx="11431171" cy="5338586"/>
          </a:xfrm>
        </p:spPr>
      </p:pic>
    </p:spTree>
    <p:extLst>
      <p:ext uri="{BB962C8B-B14F-4D97-AF65-F5344CB8AC3E}">
        <p14:creationId xmlns:p14="http://schemas.microsoft.com/office/powerpoint/2010/main" val="1094858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15612" y="1064749"/>
            <a:ext cx="10975537" cy="4503537"/>
          </a:xfrm>
          <a:prstGeom prst="rect">
            <a:avLst/>
          </a:prstGeom>
        </p:spPr>
      </p:pic>
    </p:spTree>
    <p:extLst>
      <p:ext uri="{BB962C8B-B14F-4D97-AF65-F5344CB8AC3E}">
        <p14:creationId xmlns:p14="http://schemas.microsoft.com/office/powerpoint/2010/main" val="3705791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3124" y="1295434"/>
            <a:ext cx="10923638" cy="2843947"/>
          </a:xfrm>
          <a:prstGeom prst="rect">
            <a:avLst/>
          </a:prstGeom>
        </p:spPr>
      </p:pic>
    </p:spTree>
    <p:extLst>
      <p:ext uri="{BB962C8B-B14F-4D97-AF65-F5344CB8AC3E}">
        <p14:creationId xmlns:p14="http://schemas.microsoft.com/office/powerpoint/2010/main" val="208557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33CD-17E2-F5C2-773D-A83C243B94D3}"/>
              </a:ext>
            </a:extLst>
          </p:cNvPr>
          <p:cNvSpPr>
            <a:spLocks noGrp="1"/>
          </p:cNvSpPr>
          <p:nvPr>
            <p:ph type="title"/>
          </p:nvPr>
        </p:nvSpPr>
        <p:spPr>
          <a:xfrm>
            <a:off x="838200" y="365125"/>
            <a:ext cx="10515600" cy="637765"/>
          </a:xfrm>
        </p:spPr>
        <p:txBody>
          <a:bodyPr>
            <a:normAutofit/>
          </a:bodyPr>
          <a:lstStyle/>
          <a:p>
            <a:pPr algn="ctr"/>
            <a:r>
              <a:rPr lang="en-US" sz="3600" dirty="0">
                <a:solidFill>
                  <a:srgbClr val="FF0000"/>
                </a:solidFill>
              </a:rPr>
              <a:t>Cyber Physical System </a:t>
            </a:r>
            <a:endParaRPr lang="en-IN" sz="3600" dirty="0">
              <a:solidFill>
                <a:srgbClr val="FF0000"/>
              </a:solidFill>
            </a:endParaRPr>
          </a:p>
        </p:txBody>
      </p:sp>
      <p:sp>
        <p:nvSpPr>
          <p:cNvPr id="3" name="Content Placeholder 2">
            <a:extLst>
              <a:ext uri="{FF2B5EF4-FFF2-40B4-BE49-F238E27FC236}">
                <a16:creationId xmlns:a16="http://schemas.microsoft.com/office/drawing/2014/main" id="{3ED32A33-1E02-9B32-4B47-360C8FCA844E}"/>
              </a:ext>
            </a:extLst>
          </p:cNvPr>
          <p:cNvSpPr>
            <a:spLocks noGrp="1"/>
          </p:cNvSpPr>
          <p:nvPr>
            <p:ph idx="1"/>
          </p:nvPr>
        </p:nvSpPr>
        <p:spPr>
          <a:xfrm>
            <a:off x="838200" y="1111045"/>
            <a:ext cx="10515600" cy="5065918"/>
          </a:xfrm>
        </p:spPr>
        <p:txBody>
          <a:bodyPr/>
          <a:lstStyle/>
          <a:p>
            <a:pPr algn="just"/>
            <a:r>
              <a:rPr lang="en-US" b="1" dirty="0"/>
              <a:t>Cyber-Physical Systems (CPS)</a:t>
            </a:r>
          </a:p>
          <a:p>
            <a:pPr algn="just"/>
            <a:r>
              <a:rPr lang="en-US" b="1" dirty="0"/>
              <a:t>Definition</a:t>
            </a:r>
            <a:r>
              <a:rPr lang="en-US" dirty="0"/>
              <a:t>: CPS are integrations of computation, networking, and physical processes. In CPS, embedded computers and networks monitor and control the physical processes, usually with feedback loops where physical processes affect computations and vice versa.</a:t>
            </a:r>
          </a:p>
          <a:p>
            <a:pPr algn="just"/>
            <a:r>
              <a:rPr lang="en-IN" dirty="0"/>
              <a:t> </a:t>
            </a:r>
            <a:r>
              <a:rPr lang="en-US" b="1" dirty="0"/>
              <a:t>Internet of Things (IoT)</a:t>
            </a:r>
          </a:p>
          <a:p>
            <a:pPr algn="just"/>
            <a:r>
              <a:rPr lang="en-US" b="1" dirty="0"/>
              <a:t>Definition</a:t>
            </a:r>
            <a:r>
              <a:rPr lang="en-US" dirty="0"/>
              <a:t>: IoT refers to a network of physical objects (“things”) embedded with sensors, software, and other technologies to connect and exchange data with other devices and systems over the internet.</a:t>
            </a:r>
          </a:p>
          <a:p>
            <a:endParaRPr lang="en-IN" dirty="0"/>
          </a:p>
        </p:txBody>
      </p:sp>
    </p:spTree>
    <p:extLst>
      <p:ext uri="{BB962C8B-B14F-4D97-AF65-F5344CB8AC3E}">
        <p14:creationId xmlns:p14="http://schemas.microsoft.com/office/powerpoint/2010/main" val="3788349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5750-2BC1-CB98-3696-343E92C09D75}"/>
              </a:ext>
            </a:extLst>
          </p:cNvPr>
          <p:cNvSpPr>
            <a:spLocks noGrp="1"/>
          </p:cNvSpPr>
          <p:nvPr>
            <p:ph type="title"/>
          </p:nvPr>
        </p:nvSpPr>
        <p:spPr>
          <a:xfrm>
            <a:off x="838200" y="365125"/>
            <a:ext cx="10515600" cy="627933"/>
          </a:xfrm>
        </p:spPr>
        <p:txBody>
          <a:bodyPr>
            <a:noAutofit/>
          </a:bodyPr>
          <a:lstStyle/>
          <a:p>
            <a:pPr algn="ctr"/>
            <a:r>
              <a:rPr lang="en-US" sz="3600" dirty="0">
                <a:solidFill>
                  <a:srgbClr val="FF0000"/>
                </a:solidFill>
              </a:rPr>
              <a:t>Block diagram of Cyber Physical System </a:t>
            </a:r>
            <a:endParaRPr lang="en-IN" sz="3600" dirty="0"/>
          </a:p>
        </p:txBody>
      </p:sp>
      <p:pic>
        <p:nvPicPr>
          <p:cNvPr id="5" name="Content Placeholder 4">
            <a:extLst>
              <a:ext uri="{FF2B5EF4-FFF2-40B4-BE49-F238E27FC236}">
                <a16:creationId xmlns:a16="http://schemas.microsoft.com/office/drawing/2014/main" id="{94CA2CCE-9E2A-0A82-4179-5396BF99F521}"/>
              </a:ext>
            </a:extLst>
          </p:cNvPr>
          <p:cNvPicPr>
            <a:picLocks noGrp="1" noChangeAspect="1"/>
          </p:cNvPicPr>
          <p:nvPr>
            <p:ph idx="1"/>
          </p:nvPr>
        </p:nvPicPr>
        <p:blipFill>
          <a:blip r:embed="rId2"/>
          <a:stretch>
            <a:fillRect/>
          </a:stretch>
        </p:blipFill>
        <p:spPr>
          <a:xfrm>
            <a:off x="1761560" y="1050394"/>
            <a:ext cx="9299730" cy="5185564"/>
          </a:xfrm>
        </p:spPr>
      </p:pic>
    </p:spTree>
    <p:extLst>
      <p:ext uri="{BB962C8B-B14F-4D97-AF65-F5344CB8AC3E}">
        <p14:creationId xmlns:p14="http://schemas.microsoft.com/office/powerpoint/2010/main" val="107913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85CA-A119-003A-7CBC-F45C983014F3}"/>
              </a:ext>
            </a:extLst>
          </p:cNvPr>
          <p:cNvSpPr>
            <a:spLocks noGrp="1"/>
          </p:cNvSpPr>
          <p:nvPr>
            <p:ph type="title"/>
          </p:nvPr>
        </p:nvSpPr>
        <p:spPr>
          <a:xfrm>
            <a:off x="838200" y="365126"/>
            <a:ext cx="10515600" cy="273972"/>
          </a:xfrm>
        </p:spPr>
        <p:txBody>
          <a:bodyPr>
            <a:normAutofit fontScale="90000"/>
          </a:bodyPr>
          <a:lstStyle/>
          <a:p>
            <a:pPr algn="ctr"/>
            <a:r>
              <a:rPr lang="en-IN" dirty="0">
                <a:solidFill>
                  <a:srgbClr val="FF0000"/>
                </a:solidFill>
              </a:rPr>
              <a:t>IOT vs CSP</a:t>
            </a:r>
          </a:p>
        </p:txBody>
      </p:sp>
      <p:graphicFrame>
        <p:nvGraphicFramePr>
          <p:cNvPr id="6" name="Content Placeholder 5">
            <a:extLst>
              <a:ext uri="{FF2B5EF4-FFF2-40B4-BE49-F238E27FC236}">
                <a16:creationId xmlns:a16="http://schemas.microsoft.com/office/drawing/2014/main" id="{2D263E00-0F2C-A993-7B29-CFD149CEB46B}"/>
              </a:ext>
            </a:extLst>
          </p:cNvPr>
          <p:cNvGraphicFramePr>
            <a:graphicFrameLocks noGrp="1"/>
          </p:cNvGraphicFramePr>
          <p:nvPr>
            <p:ph idx="1"/>
            <p:extLst>
              <p:ext uri="{D42A27DB-BD31-4B8C-83A1-F6EECF244321}">
                <p14:modId xmlns:p14="http://schemas.microsoft.com/office/powerpoint/2010/main" val="699278634"/>
              </p:ext>
            </p:extLst>
          </p:nvPr>
        </p:nvGraphicFramePr>
        <p:xfrm>
          <a:off x="838200" y="734245"/>
          <a:ext cx="10515600" cy="5943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09851467"/>
                    </a:ext>
                  </a:extLst>
                </a:gridCol>
                <a:gridCol w="5257800">
                  <a:extLst>
                    <a:ext uri="{9D8B030D-6E8A-4147-A177-3AD203B41FA5}">
                      <a16:colId xmlns:a16="http://schemas.microsoft.com/office/drawing/2014/main" val="3157855380"/>
                    </a:ext>
                  </a:extLst>
                </a:gridCol>
              </a:tblGrid>
              <a:tr h="411486">
                <a:tc>
                  <a:txBody>
                    <a:bodyPr/>
                    <a:lstStyle/>
                    <a:p>
                      <a:pPr algn="ctr"/>
                      <a:r>
                        <a:rPr lang="en-IN" sz="2400" dirty="0"/>
                        <a:t>IOT</a:t>
                      </a:r>
                    </a:p>
                  </a:txBody>
                  <a:tcPr/>
                </a:tc>
                <a:tc>
                  <a:txBody>
                    <a:bodyPr/>
                    <a:lstStyle/>
                    <a:p>
                      <a:pPr algn="ctr"/>
                      <a:r>
                        <a:rPr lang="en-IN" sz="2400" dirty="0"/>
                        <a:t> CSP</a:t>
                      </a:r>
                    </a:p>
                  </a:txBody>
                  <a:tcPr/>
                </a:tc>
                <a:extLst>
                  <a:ext uri="{0D108BD9-81ED-4DB2-BD59-A6C34878D82A}">
                    <a16:rowId xmlns:a16="http://schemas.microsoft.com/office/drawing/2014/main" val="2894650550"/>
                  </a:ext>
                </a:extLst>
              </a:tr>
              <a:tr h="1069863">
                <a:tc>
                  <a:txBody>
                    <a:bodyPr/>
                    <a:lstStyle/>
                    <a:p>
                      <a:pPr algn="l"/>
                      <a:r>
                        <a:rPr lang="en-US" sz="2400" dirty="0"/>
                        <a:t>Focuses on connecting devices and enabling them to communicate and exchange data over the internet.</a:t>
                      </a:r>
                      <a:endParaRPr lang="en-IN" sz="2400" dirty="0"/>
                    </a:p>
                  </a:txBody>
                  <a:tcPr/>
                </a:tc>
                <a:tc>
                  <a:txBody>
                    <a:bodyPr/>
                    <a:lstStyle/>
                    <a:p>
                      <a:pPr algn="l"/>
                      <a:r>
                        <a:rPr lang="en-US" sz="2400" dirty="0"/>
                        <a:t>Emphasizes the integration and real-time interaction between physical and computational elements.</a:t>
                      </a:r>
                      <a:endParaRPr lang="en-IN" sz="2400" dirty="0"/>
                    </a:p>
                  </a:txBody>
                  <a:tcPr/>
                </a:tc>
                <a:extLst>
                  <a:ext uri="{0D108BD9-81ED-4DB2-BD59-A6C34878D82A}">
                    <a16:rowId xmlns:a16="http://schemas.microsoft.com/office/drawing/2014/main" val="4278631888"/>
                  </a:ext>
                </a:extLst>
              </a:tr>
              <a:tr h="1069863">
                <a:tc>
                  <a:txBody>
                    <a:bodyPr/>
                    <a:lstStyle/>
                    <a:p>
                      <a:pPr algn="l"/>
                      <a:r>
                        <a:rPr lang="en-US" sz="2400" dirty="0"/>
                        <a:t>Primarily concerned with data collection, monitoring, and sometimes control, but not necessarily in real-time.</a:t>
                      </a:r>
                      <a:endParaRPr lang="en-IN" sz="2400" dirty="0"/>
                    </a:p>
                  </a:txBody>
                  <a:tcPr/>
                </a:tc>
                <a:tc>
                  <a:txBody>
                    <a:bodyPr/>
                    <a:lstStyle/>
                    <a:p>
                      <a:pPr algn="l"/>
                      <a:r>
                        <a:rPr lang="en-US" sz="2400" dirty="0"/>
                        <a:t>Often involves real-time control and feedback loops.</a:t>
                      </a:r>
                      <a:endParaRPr lang="en-IN" sz="2400" dirty="0"/>
                    </a:p>
                  </a:txBody>
                  <a:tcPr/>
                </a:tc>
                <a:extLst>
                  <a:ext uri="{0D108BD9-81ED-4DB2-BD59-A6C34878D82A}">
                    <a16:rowId xmlns:a16="http://schemas.microsoft.com/office/drawing/2014/main" val="622606633"/>
                  </a:ext>
                </a:extLst>
              </a:tr>
              <a:tr h="1399052">
                <a:tc>
                  <a:txBody>
                    <a:bodyPr/>
                    <a:lstStyle/>
                    <a:p>
                      <a:pPr algn="l"/>
                      <a:r>
                        <a:rPr lang="en-US" sz="2400" dirty="0"/>
                        <a:t>Encompasses a wider range of applications, including consumer electronics, smart homes, and environmental monitoring.</a:t>
                      </a:r>
                      <a:endParaRPr lang="en-IN" sz="2400" dirty="0"/>
                    </a:p>
                  </a:txBody>
                  <a:tcPr/>
                </a:tc>
                <a:tc>
                  <a:txBody>
                    <a:bodyPr/>
                    <a:lstStyle/>
                    <a:p>
                      <a:pPr algn="l"/>
                      <a:r>
                        <a:rPr lang="en-US" sz="2400" dirty="0"/>
                        <a:t>Typically used in critical systems requiring high reliability and precision, such as industrial automation, healthcare, and transportation.</a:t>
                      </a:r>
                      <a:endParaRPr lang="en-IN" sz="2400" dirty="0"/>
                    </a:p>
                  </a:txBody>
                  <a:tcPr/>
                </a:tc>
                <a:extLst>
                  <a:ext uri="{0D108BD9-81ED-4DB2-BD59-A6C34878D82A}">
                    <a16:rowId xmlns:a16="http://schemas.microsoft.com/office/drawing/2014/main" val="1384394363"/>
                  </a:ext>
                </a:extLst>
              </a:tr>
              <a:tr h="1399052">
                <a:tc>
                  <a:txBody>
                    <a:bodyPr/>
                    <a:lstStyle/>
                    <a:p>
                      <a:pPr algn="l"/>
                      <a:r>
                        <a:rPr lang="en-US" sz="2400" dirty="0"/>
                        <a:t>Can vary from simple sensor networks to more complex systems but generally focuses on connectivity and interoperability.</a:t>
                      </a:r>
                      <a:endParaRPr lang="en-IN" sz="2400" dirty="0"/>
                    </a:p>
                  </a:txBody>
                  <a:tcPr/>
                </a:tc>
                <a:tc>
                  <a:txBody>
                    <a:bodyPr/>
                    <a:lstStyle/>
                    <a:p>
                      <a:pPr algn="l"/>
                      <a:r>
                        <a:rPr lang="en-US" sz="2400" dirty="0"/>
                        <a:t>Often has a more complex and tightly integrated architecture with real-time constraints.</a:t>
                      </a:r>
                      <a:endParaRPr lang="en-IN" sz="2400" dirty="0"/>
                    </a:p>
                  </a:txBody>
                  <a:tcPr/>
                </a:tc>
                <a:extLst>
                  <a:ext uri="{0D108BD9-81ED-4DB2-BD59-A6C34878D82A}">
                    <a16:rowId xmlns:a16="http://schemas.microsoft.com/office/drawing/2014/main" val="4137136910"/>
                  </a:ext>
                </a:extLst>
              </a:tr>
            </a:tbl>
          </a:graphicData>
        </a:graphic>
      </p:graphicFrame>
    </p:spTree>
    <p:extLst>
      <p:ext uri="{BB962C8B-B14F-4D97-AF65-F5344CB8AC3E}">
        <p14:creationId xmlns:p14="http://schemas.microsoft.com/office/powerpoint/2010/main" val="128111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A742D-37A4-2D94-A694-F260A4C644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72DB50A-A4F5-A741-D4AA-7E3D1FAE3131}"/>
              </a:ext>
            </a:extLst>
          </p:cNvPr>
          <p:cNvPicPr>
            <a:picLocks noChangeAspect="1"/>
          </p:cNvPicPr>
          <p:nvPr/>
        </p:nvPicPr>
        <p:blipFill>
          <a:blip r:embed="rId2"/>
          <a:stretch>
            <a:fillRect/>
          </a:stretch>
        </p:blipFill>
        <p:spPr>
          <a:xfrm>
            <a:off x="1723792" y="0"/>
            <a:ext cx="8744415" cy="6858000"/>
          </a:xfrm>
          <a:prstGeom prst="rect">
            <a:avLst/>
          </a:prstGeom>
        </p:spPr>
      </p:pic>
    </p:spTree>
    <p:extLst>
      <p:ext uri="{BB962C8B-B14F-4D97-AF65-F5344CB8AC3E}">
        <p14:creationId xmlns:p14="http://schemas.microsoft.com/office/powerpoint/2010/main" val="982134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9859" y="202225"/>
            <a:ext cx="9798061" cy="3387136"/>
          </a:xfrm>
          <a:prstGeom prst="rect">
            <a:avLst/>
          </a:prstGeom>
        </p:spPr>
      </p:pic>
      <p:pic>
        <p:nvPicPr>
          <p:cNvPr id="5" name="Picture 4"/>
          <p:cNvPicPr>
            <a:picLocks noChangeAspect="1"/>
          </p:cNvPicPr>
          <p:nvPr/>
        </p:nvPicPr>
        <p:blipFill>
          <a:blip r:embed="rId3"/>
          <a:stretch>
            <a:fillRect/>
          </a:stretch>
        </p:blipFill>
        <p:spPr>
          <a:xfrm>
            <a:off x="839859" y="3658187"/>
            <a:ext cx="9798061" cy="2779807"/>
          </a:xfrm>
          <a:prstGeom prst="rect">
            <a:avLst/>
          </a:prstGeom>
        </p:spPr>
      </p:pic>
    </p:spTree>
    <p:extLst>
      <p:ext uri="{BB962C8B-B14F-4D97-AF65-F5344CB8AC3E}">
        <p14:creationId xmlns:p14="http://schemas.microsoft.com/office/powerpoint/2010/main" val="2025378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5595" y="478580"/>
            <a:ext cx="9947647" cy="3355448"/>
          </a:xfrm>
          <a:prstGeom prst="rect">
            <a:avLst/>
          </a:prstGeom>
        </p:spPr>
      </p:pic>
      <p:pic>
        <p:nvPicPr>
          <p:cNvPr id="6" name="Picture 5"/>
          <p:cNvPicPr>
            <a:picLocks noChangeAspect="1"/>
          </p:cNvPicPr>
          <p:nvPr/>
        </p:nvPicPr>
        <p:blipFill>
          <a:blip r:embed="rId3"/>
          <a:stretch>
            <a:fillRect/>
          </a:stretch>
        </p:blipFill>
        <p:spPr>
          <a:xfrm>
            <a:off x="465595" y="3834028"/>
            <a:ext cx="9952815" cy="2771488"/>
          </a:xfrm>
          <a:prstGeom prst="rect">
            <a:avLst/>
          </a:prstGeom>
        </p:spPr>
      </p:pic>
      <p:pic>
        <p:nvPicPr>
          <p:cNvPr id="2" name="Content Placeholder 5">
            <a:extLst>
              <a:ext uri="{FF2B5EF4-FFF2-40B4-BE49-F238E27FC236}">
                <a16:creationId xmlns:a16="http://schemas.microsoft.com/office/drawing/2014/main" id="{320DC98E-FF64-2FA0-B38C-9A5EAE786C9E}"/>
              </a:ext>
            </a:extLst>
          </p:cNvPr>
          <p:cNvPicPr>
            <a:picLocks noChangeAspect="1"/>
          </p:cNvPicPr>
          <p:nvPr/>
        </p:nvPicPr>
        <p:blipFill rotWithShape="1">
          <a:blip r:embed="rId4"/>
          <a:srcRect l="93852" t="47534" b="26579"/>
          <a:stretch/>
        </p:blipFill>
        <p:spPr>
          <a:xfrm>
            <a:off x="9625781" y="3618270"/>
            <a:ext cx="787461" cy="332350"/>
          </a:xfrm>
          <a:prstGeom prst="rect">
            <a:avLst/>
          </a:prstGeom>
        </p:spPr>
      </p:pic>
      <p:pic>
        <p:nvPicPr>
          <p:cNvPr id="3" name="Content Placeholder 5">
            <a:extLst>
              <a:ext uri="{FF2B5EF4-FFF2-40B4-BE49-F238E27FC236}">
                <a16:creationId xmlns:a16="http://schemas.microsoft.com/office/drawing/2014/main" id="{6A941829-5863-9C44-FEB1-2F3C0D51E7DE}"/>
              </a:ext>
            </a:extLst>
          </p:cNvPr>
          <p:cNvPicPr>
            <a:picLocks noChangeAspect="1"/>
          </p:cNvPicPr>
          <p:nvPr/>
        </p:nvPicPr>
        <p:blipFill rotWithShape="1">
          <a:blip r:embed="rId4"/>
          <a:srcRect l="93852" t="47534" b="26579"/>
          <a:stretch/>
        </p:blipFill>
        <p:spPr>
          <a:xfrm>
            <a:off x="9766771" y="6269503"/>
            <a:ext cx="646471" cy="336013"/>
          </a:xfrm>
          <a:prstGeom prst="rect">
            <a:avLst/>
          </a:prstGeom>
        </p:spPr>
      </p:pic>
    </p:spTree>
    <p:extLst>
      <p:ext uri="{BB962C8B-B14F-4D97-AF65-F5344CB8AC3E}">
        <p14:creationId xmlns:p14="http://schemas.microsoft.com/office/powerpoint/2010/main" val="1260564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2F2517-BF5E-26B9-184D-BD0EEEE75EDD}"/>
              </a:ext>
            </a:extLst>
          </p:cNvPr>
          <p:cNvPicPr>
            <a:picLocks noGrp="1" noChangeAspect="1"/>
          </p:cNvPicPr>
          <p:nvPr>
            <p:ph idx="1"/>
          </p:nvPr>
        </p:nvPicPr>
        <p:blipFill>
          <a:blip r:embed="rId2"/>
          <a:stretch>
            <a:fillRect/>
          </a:stretch>
        </p:blipFill>
        <p:spPr>
          <a:xfrm>
            <a:off x="619831" y="773574"/>
            <a:ext cx="10952337" cy="5145446"/>
          </a:xfrm>
        </p:spPr>
      </p:pic>
    </p:spTree>
    <p:extLst>
      <p:ext uri="{BB962C8B-B14F-4D97-AF65-F5344CB8AC3E}">
        <p14:creationId xmlns:p14="http://schemas.microsoft.com/office/powerpoint/2010/main" val="2627032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EF37383C-95CB-717E-1820-738934A97B4B}"/>
              </a:ext>
            </a:extLst>
          </p:cNvPr>
          <p:cNvSpPr>
            <a:spLocks noGrp="1" noChangeArrowheads="1"/>
          </p:cNvSpPr>
          <p:nvPr>
            <p:ph type="subTitle" idx="4294967295"/>
          </p:nvPr>
        </p:nvSpPr>
        <p:spPr>
          <a:xfrm>
            <a:off x="2209800" y="914400"/>
            <a:ext cx="8229600" cy="3962400"/>
          </a:xfrm>
          <a:solidFill>
            <a:srgbClr val="FFFFFF"/>
          </a:solidFill>
          <a:ln>
            <a:solidFill>
              <a:schemeClr val="tx1"/>
            </a:solidFill>
          </a:ln>
        </p:spPr>
        <p:txBody>
          <a:bodyPr/>
          <a:lstStyle/>
          <a:p>
            <a:pPr marL="0" indent="0" algn="ctr">
              <a:buNone/>
              <a:defRPr/>
            </a:pPr>
            <a:endParaRPr lang="en-US" altLang="zh-CN" sz="4000" b="1" dirty="0">
              <a:solidFill>
                <a:srgbClr val="CC3300"/>
              </a:solidFill>
              <a:latin typeface="Arial Narrow" pitchFamily="34" charset="0"/>
              <a:ea typeface="宋体" pitchFamily="2" charset="-122"/>
            </a:endParaRPr>
          </a:p>
          <a:p>
            <a:pPr marL="0" indent="0" algn="ctr">
              <a:buNone/>
              <a:defRPr/>
            </a:pPr>
            <a:endParaRPr lang="en-US" altLang="zh-CN" sz="4000" b="1" dirty="0">
              <a:solidFill>
                <a:srgbClr val="CC3300"/>
              </a:solidFill>
              <a:latin typeface="Arial Narrow" pitchFamily="34" charset="0"/>
              <a:ea typeface="宋体" pitchFamily="2" charset="-122"/>
            </a:endParaRPr>
          </a:p>
          <a:p>
            <a:pPr marL="0" indent="0" algn="ctr">
              <a:buNone/>
              <a:defRPr/>
            </a:pPr>
            <a:endParaRPr lang="en-IN" altLang="zh-CN" b="1" dirty="0">
              <a:solidFill>
                <a:srgbClr val="CC3300"/>
              </a:solidFill>
              <a:latin typeface="Arial Narrow" pitchFamily="34" charset="0"/>
              <a:ea typeface="宋体" pitchFamily="2" charset="-122"/>
            </a:endParaRPr>
          </a:p>
          <a:p>
            <a:pPr marL="0" indent="0" algn="ctr">
              <a:buNone/>
              <a:defRPr/>
            </a:pPr>
            <a:r>
              <a:rPr lang="en-IN" altLang="zh-CN" b="1" dirty="0">
                <a:solidFill>
                  <a:srgbClr val="00B050"/>
                </a:solidFill>
                <a:latin typeface="Arial Narrow" pitchFamily="34" charset="0"/>
                <a:ea typeface="宋体" pitchFamily="2" charset="-122"/>
              </a:rPr>
              <a:t>Sensors </a:t>
            </a:r>
          </a:p>
          <a:p>
            <a:pPr marL="0" indent="0" algn="ctr">
              <a:buNone/>
              <a:defRPr/>
            </a:pPr>
            <a:endParaRPr lang="en-IN" altLang="zh-CN" sz="2000" b="1" dirty="0">
              <a:solidFill>
                <a:srgbClr val="00B050"/>
              </a:solidFill>
              <a:latin typeface="Arial Narrow" pitchFamily="34" charset="0"/>
              <a:ea typeface="宋体" pitchFamily="2" charset="-122"/>
            </a:endParaRPr>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7AC758D9-A195-3F39-CF8C-E471BF702BF0}"/>
              </a:ext>
            </a:extLst>
          </p:cNvPr>
          <p:cNvSpPr>
            <a:spLocks noGrp="1" noRot="1" noChangeArrowheads="1"/>
          </p:cNvSpPr>
          <p:nvPr>
            <p:ph type="title"/>
          </p:nvPr>
        </p:nvSpPr>
        <p:spPr/>
        <p:txBody>
          <a:bodyPr/>
          <a:lstStyle/>
          <a:p>
            <a:pPr eaLnBrk="1" hangingPunct="1">
              <a:defRPr/>
            </a:pPr>
            <a:r>
              <a:rPr lang="en-US" dirty="0"/>
              <a:t>Introduction</a:t>
            </a:r>
            <a:endParaRPr lang="en-US" altLang="zh-CN" dirty="0">
              <a:ea typeface="宋体" pitchFamily="2" charset="-122"/>
            </a:endParaRPr>
          </a:p>
        </p:txBody>
      </p:sp>
      <p:sp>
        <p:nvSpPr>
          <p:cNvPr id="5" name="Content Placeholder 4">
            <a:extLst>
              <a:ext uri="{FF2B5EF4-FFF2-40B4-BE49-F238E27FC236}">
                <a16:creationId xmlns:a16="http://schemas.microsoft.com/office/drawing/2014/main" id="{934A9709-89DF-682A-9F9C-7B79A4138077}"/>
              </a:ext>
            </a:extLst>
          </p:cNvPr>
          <p:cNvSpPr>
            <a:spLocks noGrp="1"/>
          </p:cNvSpPr>
          <p:nvPr>
            <p:ph idx="1"/>
          </p:nvPr>
        </p:nvSpPr>
        <p:spPr>
          <a:xfrm>
            <a:off x="1981200" y="1143000"/>
            <a:ext cx="8229600" cy="5257800"/>
          </a:xfrm>
        </p:spPr>
        <p:txBody>
          <a:bodyPr/>
          <a:lstStyle/>
          <a:p>
            <a:pPr algn="just">
              <a:defRPr/>
            </a:pPr>
            <a:r>
              <a:rPr lang="en-GB" sz="2400" dirty="0"/>
              <a:t>The Sensors are devices that responds to a physical stimulus heat, light, sound, pressure, magnetism, motion, etc , and convert that into an electrical signal.</a:t>
            </a:r>
          </a:p>
          <a:p>
            <a:pPr algn="just">
              <a:defRPr/>
            </a:pPr>
            <a:endParaRPr lang="en-GB" sz="2400" dirty="0"/>
          </a:p>
          <a:p>
            <a:pPr algn="just">
              <a:defRPr/>
            </a:pPr>
            <a:r>
              <a:rPr lang="en-GB" sz="2400" dirty="0"/>
              <a:t>They perform an input function</a:t>
            </a:r>
          </a:p>
          <a:p>
            <a:pPr algn="just">
              <a:defRPr/>
            </a:pPr>
            <a:endParaRPr lang="en-US" sz="2400" dirty="0"/>
          </a:p>
          <a:p>
            <a:pPr algn="just">
              <a:defRPr/>
            </a:pPr>
            <a:r>
              <a:rPr lang="en-GB" sz="2400" dirty="0"/>
              <a:t>The Devices which perform an output function are generally called Actuators and are used to control. some external device, for example movement.</a:t>
            </a:r>
          </a:p>
          <a:p>
            <a:pPr algn="just">
              <a:defRPr/>
            </a:pPr>
            <a:endParaRPr lang="en-GB" sz="2400" dirty="0"/>
          </a:p>
          <a:p>
            <a:pPr algn="just">
              <a:defRPr/>
            </a:pPr>
            <a:r>
              <a:rPr lang="en-GB" sz="2400" dirty="0"/>
              <a:t>Transducers are devices used to convert energy of one kind into energy of another </a:t>
            </a:r>
            <a:r>
              <a:rPr lang="en-US" sz="2400" dirty="0"/>
              <a:t>kind.</a:t>
            </a:r>
            <a:endParaRPr lang="en-GB" sz="2200" dirty="0"/>
          </a:p>
          <a:p>
            <a:pPr>
              <a:buFont typeface="Wingdings" panose="05000000000000000000" pitchFamily="2" charset="2"/>
              <a:buNone/>
              <a:defRPr/>
            </a:pPr>
            <a:endParaRPr lang="en-US" sz="2400" dirty="0"/>
          </a:p>
          <a:p>
            <a:pPr>
              <a:buFont typeface="Wingdings" panose="05000000000000000000" pitchFamily="2" charset="2"/>
              <a:buNone/>
              <a:defRPr/>
            </a:pPr>
            <a:endParaRPr lang="en-GB" sz="2400" i="1"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a:extLst>
              <a:ext uri="{FF2B5EF4-FFF2-40B4-BE49-F238E27FC236}">
                <a16:creationId xmlns:a16="http://schemas.microsoft.com/office/drawing/2014/main" id="{99A19390-1F1C-DE7D-217F-003CA0B43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350838"/>
            <a:ext cx="7877175"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a:extLst>
              <a:ext uri="{FF2B5EF4-FFF2-40B4-BE49-F238E27FC236}">
                <a16:creationId xmlns:a16="http://schemas.microsoft.com/office/drawing/2014/main" id="{A0B4F7CB-0235-E238-E0EA-BE9D18E85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19114"/>
            <a:ext cx="7867650"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2F9A-C110-ADF5-C068-06316EB24ECF}"/>
              </a:ext>
            </a:extLst>
          </p:cNvPr>
          <p:cNvSpPr>
            <a:spLocks noGrp="1"/>
          </p:cNvSpPr>
          <p:nvPr>
            <p:ph type="title"/>
          </p:nvPr>
        </p:nvSpPr>
        <p:spPr/>
        <p:txBody>
          <a:bodyPr/>
          <a:lstStyle/>
          <a:p>
            <a:pPr>
              <a:defRPr/>
            </a:pPr>
            <a:endParaRPr lang="en-IN" dirty="0"/>
          </a:p>
        </p:txBody>
      </p:sp>
      <p:pic>
        <p:nvPicPr>
          <p:cNvPr id="22531" name="Content Placeholder 4">
            <a:extLst>
              <a:ext uri="{FF2B5EF4-FFF2-40B4-BE49-F238E27FC236}">
                <a16:creationId xmlns:a16="http://schemas.microsoft.com/office/drawing/2014/main" id="{B7F41A84-2270-31D9-9E6A-A1D38A88F5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417638"/>
            <a:ext cx="8686800" cy="312420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a:extLst>
              <a:ext uri="{FF2B5EF4-FFF2-40B4-BE49-F238E27FC236}">
                <a16:creationId xmlns:a16="http://schemas.microsoft.com/office/drawing/2014/main" id="{D8C3D749-9078-26F9-A701-6DF9EB1274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00200"/>
            <a:ext cx="84851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Content Placeholder 4">
            <a:extLst>
              <a:ext uri="{FF2B5EF4-FFF2-40B4-BE49-F238E27FC236}">
                <a16:creationId xmlns:a16="http://schemas.microsoft.com/office/drawing/2014/main" id="{3C192934-67F2-427A-94B1-D6935DC6AD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92593" t="4773" b="80823"/>
          <a:stretch>
            <a:fillRect/>
          </a:stretch>
        </p:blipFill>
        <p:spPr>
          <a:xfrm>
            <a:off x="9625014" y="4114800"/>
            <a:ext cx="841375" cy="3810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a:extLst>
              <a:ext uri="{FF2B5EF4-FFF2-40B4-BE49-F238E27FC236}">
                <a16:creationId xmlns:a16="http://schemas.microsoft.com/office/drawing/2014/main" id="{831BCADB-2907-5F63-0F6B-7314615252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990600"/>
            <a:ext cx="7113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3052A-2221-F3FC-B36F-3AA39326A7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AB729-CC68-525A-07B9-0BCA566A5871}"/>
              </a:ext>
            </a:extLst>
          </p:cNvPr>
          <p:cNvSpPr>
            <a:spLocks noGrp="1"/>
          </p:cNvSpPr>
          <p:nvPr>
            <p:ph type="title"/>
          </p:nvPr>
        </p:nvSpPr>
        <p:spPr>
          <a:xfrm>
            <a:off x="838200" y="365126"/>
            <a:ext cx="10515600" cy="421456"/>
          </a:xfrm>
        </p:spPr>
        <p:txBody>
          <a:bodyPr>
            <a:noAutofit/>
          </a:bodyPr>
          <a:lstStyle/>
          <a:p>
            <a:pPr algn="ctr"/>
            <a:r>
              <a:rPr lang="en-IN" sz="2800" b="1" dirty="0">
                <a:solidFill>
                  <a:srgbClr val="FF0000"/>
                </a:solidFill>
              </a:rPr>
              <a:t>AHB Transfer Cycle</a:t>
            </a:r>
          </a:p>
        </p:txBody>
      </p:sp>
      <p:sp>
        <p:nvSpPr>
          <p:cNvPr id="3" name="Content Placeholder 2">
            <a:extLst>
              <a:ext uri="{FF2B5EF4-FFF2-40B4-BE49-F238E27FC236}">
                <a16:creationId xmlns:a16="http://schemas.microsoft.com/office/drawing/2014/main" id="{C091B6A7-4E56-E20A-6360-F5B63F784841}"/>
              </a:ext>
            </a:extLst>
          </p:cNvPr>
          <p:cNvSpPr>
            <a:spLocks noGrp="1"/>
          </p:cNvSpPr>
          <p:nvPr>
            <p:ph idx="1"/>
          </p:nvPr>
        </p:nvSpPr>
        <p:spPr>
          <a:xfrm>
            <a:off x="838200" y="1019380"/>
            <a:ext cx="10515600" cy="4351338"/>
          </a:xfrm>
        </p:spPr>
        <p:txBody>
          <a:bodyPr/>
          <a:lstStyle/>
          <a:p>
            <a:pPr marL="0" indent="0" algn="just">
              <a:buNone/>
            </a:pPr>
            <a:r>
              <a:rPr lang="en-US" dirty="0"/>
              <a:t>An </a:t>
            </a:r>
            <a:r>
              <a:rPr lang="en-US" b="1" dirty="0"/>
              <a:t>AHB transfer</a:t>
            </a:r>
            <a:r>
              <a:rPr lang="en-US" dirty="0"/>
              <a:t> cycle consists of two main phases:</a:t>
            </a:r>
          </a:p>
          <a:p>
            <a:pPr algn="just">
              <a:buFont typeface="Arial" panose="020B0604020202020204" pitchFamily="34" charset="0"/>
              <a:buChar char="•"/>
            </a:pPr>
            <a:r>
              <a:rPr lang="en-US" b="1" dirty="0"/>
              <a:t>Address Phase</a:t>
            </a:r>
            <a:r>
              <a:rPr lang="en-US" dirty="0"/>
              <a:t>: The master asserts the </a:t>
            </a:r>
            <a:r>
              <a:rPr lang="en-US" b="1" dirty="0"/>
              <a:t>address</a:t>
            </a:r>
            <a:r>
              <a:rPr lang="en-US" dirty="0"/>
              <a:t> (ADDR) and </a:t>
            </a:r>
            <a:r>
              <a:rPr lang="en-US" b="1" dirty="0"/>
              <a:t>control signals</a:t>
            </a:r>
            <a:r>
              <a:rPr lang="en-US" dirty="0"/>
              <a:t> on the rising edge of the clock (CLK), and this phase lasts a single cycle.</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Data Phase</a:t>
            </a:r>
            <a:r>
              <a:rPr lang="en-US" dirty="0"/>
              <a:t>: The slave responds to the address and control signals from the master by reading (RDATA) or writing (WDATA) data. During this phase, the slave sends a </a:t>
            </a:r>
            <a:r>
              <a:rPr lang="en-US" b="1" dirty="0"/>
              <a:t>READY signal</a:t>
            </a:r>
            <a:r>
              <a:rPr lang="en-US" dirty="0"/>
              <a:t> when it completes the operation.</a:t>
            </a:r>
          </a:p>
          <a:p>
            <a:endParaRPr lang="en-IN" dirty="0"/>
          </a:p>
        </p:txBody>
      </p:sp>
    </p:spTree>
    <p:extLst>
      <p:ext uri="{BB962C8B-B14F-4D97-AF65-F5344CB8AC3E}">
        <p14:creationId xmlns:p14="http://schemas.microsoft.com/office/powerpoint/2010/main" val="2480235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B9EB-8050-0103-BAEE-B75441FDCAD3}"/>
              </a:ext>
            </a:extLst>
          </p:cNvPr>
          <p:cNvSpPr>
            <a:spLocks noGrp="1"/>
          </p:cNvSpPr>
          <p:nvPr>
            <p:ph type="title"/>
          </p:nvPr>
        </p:nvSpPr>
        <p:spPr/>
        <p:txBody>
          <a:bodyPr/>
          <a:lstStyle/>
          <a:p>
            <a:pPr>
              <a:defRPr/>
            </a:pPr>
            <a:endParaRPr lang="en-IN"/>
          </a:p>
        </p:txBody>
      </p:sp>
      <p:pic>
        <p:nvPicPr>
          <p:cNvPr id="25603" name="Content Placeholder 4">
            <a:extLst>
              <a:ext uri="{FF2B5EF4-FFF2-40B4-BE49-F238E27FC236}">
                <a16:creationId xmlns:a16="http://schemas.microsoft.com/office/drawing/2014/main" id="{70DA9C79-2C35-F54E-5891-654D2DBD5D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1" y="1981201"/>
            <a:ext cx="8113713" cy="2608263"/>
          </a:xfrm>
        </p:spPr>
      </p:pic>
      <p:pic>
        <p:nvPicPr>
          <p:cNvPr id="25604" name="Content Placeholder 4">
            <a:extLst>
              <a:ext uri="{FF2B5EF4-FFF2-40B4-BE49-F238E27FC236}">
                <a16:creationId xmlns:a16="http://schemas.microsoft.com/office/drawing/2014/main" id="{7B4E586B-195A-81FF-C51E-7EE3AA696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2593" t="4773" b="80823"/>
          <a:stretch>
            <a:fillRect/>
          </a:stretch>
        </p:blipFill>
        <p:spPr bwMode="auto">
          <a:xfrm>
            <a:off x="9421814" y="4208463"/>
            <a:ext cx="8397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5EDF9-CB8D-556D-BA7E-437B80BBA290}"/>
              </a:ext>
            </a:extLst>
          </p:cNvPr>
          <p:cNvSpPr>
            <a:spLocks noGrp="1"/>
          </p:cNvSpPr>
          <p:nvPr>
            <p:ph type="title"/>
          </p:nvPr>
        </p:nvSpPr>
        <p:spPr/>
        <p:txBody>
          <a:bodyPr/>
          <a:lstStyle/>
          <a:p>
            <a:pPr>
              <a:defRPr/>
            </a:pPr>
            <a:endParaRPr lang="en-IN"/>
          </a:p>
        </p:txBody>
      </p:sp>
      <p:pic>
        <p:nvPicPr>
          <p:cNvPr id="26627" name="Content Placeholder 4">
            <a:extLst>
              <a:ext uri="{FF2B5EF4-FFF2-40B4-BE49-F238E27FC236}">
                <a16:creationId xmlns:a16="http://schemas.microsoft.com/office/drawing/2014/main" id="{71F23567-3825-A1CD-7349-D37D9D5661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2103439"/>
            <a:ext cx="8229600" cy="2651125"/>
          </a:xfrm>
        </p:spPr>
      </p:pic>
      <p:pic>
        <p:nvPicPr>
          <p:cNvPr id="26628" name="Content Placeholder 4">
            <a:extLst>
              <a:ext uri="{FF2B5EF4-FFF2-40B4-BE49-F238E27FC236}">
                <a16:creationId xmlns:a16="http://schemas.microsoft.com/office/drawing/2014/main" id="{2F78FB02-8A03-3D55-2A94-DD32B5777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2593" t="4773" b="80823"/>
          <a:stretch>
            <a:fillRect/>
          </a:stretch>
        </p:blipFill>
        <p:spPr bwMode="auto">
          <a:xfrm>
            <a:off x="9598026" y="4373563"/>
            <a:ext cx="841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42B4-3601-9382-FD25-D88EC6277BDE}"/>
              </a:ext>
            </a:extLst>
          </p:cNvPr>
          <p:cNvSpPr>
            <a:spLocks noGrp="1"/>
          </p:cNvSpPr>
          <p:nvPr>
            <p:ph type="title"/>
          </p:nvPr>
        </p:nvSpPr>
        <p:spPr/>
        <p:txBody>
          <a:bodyPr/>
          <a:lstStyle/>
          <a:p>
            <a:pPr>
              <a:defRPr/>
            </a:pPr>
            <a:endParaRPr lang="en-IN"/>
          </a:p>
        </p:txBody>
      </p:sp>
      <p:pic>
        <p:nvPicPr>
          <p:cNvPr id="27651" name="Content Placeholder 4">
            <a:extLst>
              <a:ext uri="{FF2B5EF4-FFF2-40B4-BE49-F238E27FC236}">
                <a16:creationId xmlns:a16="http://schemas.microsoft.com/office/drawing/2014/main" id="{DBD0298B-E116-6742-71D5-CDD83EDCBD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2286000"/>
            <a:ext cx="8623300" cy="2870200"/>
          </a:xfrm>
        </p:spPr>
      </p:pic>
      <p:pic>
        <p:nvPicPr>
          <p:cNvPr id="27652" name="Content Placeholder 4">
            <a:extLst>
              <a:ext uri="{FF2B5EF4-FFF2-40B4-BE49-F238E27FC236}">
                <a16:creationId xmlns:a16="http://schemas.microsoft.com/office/drawing/2014/main" id="{42F9D0EF-A8DC-52C0-62F5-31D3E816C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2593" t="4773" b="80823"/>
          <a:stretch>
            <a:fillRect/>
          </a:stretch>
        </p:blipFill>
        <p:spPr bwMode="auto">
          <a:xfrm>
            <a:off x="9725025" y="4775200"/>
            <a:ext cx="8397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5407-54E4-E809-B369-43C012D66FF9}"/>
              </a:ext>
            </a:extLst>
          </p:cNvPr>
          <p:cNvSpPr>
            <a:spLocks noGrp="1"/>
          </p:cNvSpPr>
          <p:nvPr>
            <p:ph type="title"/>
          </p:nvPr>
        </p:nvSpPr>
        <p:spPr/>
        <p:txBody>
          <a:bodyPr/>
          <a:lstStyle/>
          <a:p>
            <a:pPr>
              <a:defRPr/>
            </a:pPr>
            <a:endParaRPr lang="en-IN"/>
          </a:p>
        </p:txBody>
      </p:sp>
      <p:sp>
        <p:nvSpPr>
          <p:cNvPr id="3" name="Content Placeholder 2">
            <a:extLst>
              <a:ext uri="{FF2B5EF4-FFF2-40B4-BE49-F238E27FC236}">
                <a16:creationId xmlns:a16="http://schemas.microsoft.com/office/drawing/2014/main" id="{DF5EEE57-C486-4D8F-E8CA-6BE9C096C312}"/>
              </a:ext>
            </a:extLst>
          </p:cNvPr>
          <p:cNvSpPr>
            <a:spLocks noGrp="1"/>
          </p:cNvSpPr>
          <p:nvPr>
            <p:ph idx="1"/>
          </p:nvPr>
        </p:nvSpPr>
        <p:spPr/>
        <p:txBody>
          <a:bodyPr/>
          <a:lstStyle/>
          <a:p>
            <a:pPr>
              <a:defRPr/>
            </a:pPr>
            <a:endParaRPr lang="en-IN" dirty="0"/>
          </a:p>
        </p:txBody>
      </p:sp>
      <p:pic>
        <p:nvPicPr>
          <p:cNvPr id="28676" name="Picture 4">
            <a:extLst>
              <a:ext uri="{FF2B5EF4-FFF2-40B4-BE49-F238E27FC236}">
                <a16:creationId xmlns:a16="http://schemas.microsoft.com/office/drawing/2014/main" id="{496FC400-30BF-201C-3A25-7216F62BE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8800"/>
            <a:ext cx="8472488"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Content Placeholder 4">
            <a:extLst>
              <a:ext uri="{FF2B5EF4-FFF2-40B4-BE49-F238E27FC236}">
                <a16:creationId xmlns:a16="http://schemas.microsoft.com/office/drawing/2014/main" id="{752BED10-BABB-E3EF-FB84-5C736358A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2593" t="4773" b="80823"/>
          <a:stretch>
            <a:fillRect/>
          </a:stretch>
        </p:blipFill>
        <p:spPr bwMode="auto">
          <a:xfrm>
            <a:off x="9612314" y="4419600"/>
            <a:ext cx="8413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AF5E-6E30-23FE-231F-9D2B35E4708C}"/>
              </a:ext>
            </a:extLst>
          </p:cNvPr>
          <p:cNvSpPr>
            <a:spLocks noGrp="1"/>
          </p:cNvSpPr>
          <p:nvPr>
            <p:ph type="title"/>
          </p:nvPr>
        </p:nvSpPr>
        <p:spPr/>
        <p:txBody>
          <a:bodyPr/>
          <a:lstStyle/>
          <a:p>
            <a:pPr>
              <a:defRPr/>
            </a:pPr>
            <a:endParaRPr lang="en-IN"/>
          </a:p>
        </p:txBody>
      </p:sp>
      <p:pic>
        <p:nvPicPr>
          <p:cNvPr id="29699" name="Content Placeholder 4">
            <a:extLst>
              <a:ext uri="{FF2B5EF4-FFF2-40B4-BE49-F238E27FC236}">
                <a16:creationId xmlns:a16="http://schemas.microsoft.com/office/drawing/2014/main" id="{C23B96BA-EBC5-9400-B59D-99B78C969E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100264"/>
            <a:ext cx="8229600" cy="3525837"/>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a:extLst>
              <a:ext uri="{FF2B5EF4-FFF2-40B4-BE49-F238E27FC236}">
                <a16:creationId xmlns:a16="http://schemas.microsoft.com/office/drawing/2014/main" id="{1141D9E4-7278-B095-3F2C-C82EDE1A6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084" b="6248"/>
          <a:stretch>
            <a:fillRect/>
          </a:stretch>
        </p:blipFill>
        <p:spPr bwMode="auto">
          <a:xfrm>
            <a:off x="2286000" y="1219200"/>
            <a:ext cx="811053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6" name="Picture 3">
            <a:extLst>
              <a:ext uri="{FF2B5EF4-FFF2-40B4-BE49-F238E27FC236}">
                <a16:creationId xmlns:a16="http://schemas.microsoft.com/office/drawing/2014/main" id="{417AA012-CA00-8BA0-1FED-5E67661FBA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762000"/>
            <a:ext cx="75295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4">
            <a:extLst>
              <a:ext uri="{FF2B5EF4-FFF2-40B4-BE49-F238E27FC236}">
                <a16:creationId xmlns:a16="http://schemas.microsoft.com/office/drawing/2014/main" id="{5385E40C-F4C3-4F84-53F4-19CB25F73C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3886200"/>
            <a:ext cx="754380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Content Placeholder 4">
            <a:extLst>
              <a:ext uri="{FF2B5EF4-FFF2-40B4-BE49-F238E27FC236}">
                <a16:creationId xmlns:a16="http://schemas.microsoft.com/office/drawing/2014/main" id="{F3B3480B-5C45-0470-D35C-67E350CF5C4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l="92593" t="4773" b="80823"/>
          <a:stretch>
            <a:fillRect/>
          </a:stretch>
        </p:blipFill>
        <p:spPr>
          <a:xfrm>
            <a:off x="8774114" y="2971800"/>
            <a:ext cx="841375" cy="381000"/>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0" name="Picture 3">
            <a:extLst>
              <a:ext uri="{FF2B5EF4-FFF2-40B4-BE49-F238E27FC236}">
                <a16:creationId xmlns:a16="http://schemas.microsoft.com/office/drawing/2014/main" id="{8B941925-234E-9107-5EB9-DF5DEEC633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6150" y="838200"/>
            <a:ext cx="80391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4">
            <a:extLst>
              <a:ext uri="{FF2B5EF4-FFF2-40B4-BE49-F238E27FC236}">
                <a16:creationId xmlns:a16="http://schemas.microsoft.com/office/drawing/2014/main" id="{2DB5DBF6-3583-B4C9-4C81-8B82D1902D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3124200"/>
            <a:ext cx="80454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4" name="Picture 3">
            <a:extLst>
              <a:ext uri="{FF2B5EF4-FFF2-40B4-BE49-F238E27FC236}">
                <a16:creationId xmlns:a16="http://schemas.microsoft.com/office/drawing/2014/main" id="{E6BEE5F6-9FE2-2751-E60E-C6CE4EAE3A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00200"/>
            <a:ext cx="8458200"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Content Placeholder 4">
            <a:extLst>
              <a:ext uri="{FF2B5EF4-FFF2-40B4-BE49-F238E27FC236}">
                <a16:creationId xmlns:a16="http://schemas.microsoft.com/office/drawing/2014/main" id="{D7A8F1A0-E140-2252-EBB0-A1515291C9D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92593" t="4773" b="80823"/>
          <a:stretch>
            <a:fillRect/>
          </a:stretch>
        </p:blipFill>
        <p:spPr>
          <a:xfrm>
            <a:off x="9610726" y="4343400"/>
            <a:ext cx="841375" cy="274638"/>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B57682-0A8B-1470-0664-94EA1378561A}"/>
              </a:ext>
            </a:extLst>
          </p:cNvPr>
          <p:cNvSpPr>
            <a:spLocks noGrp="1"/>
          </p:cNvSpPr>
          <p:nvPr>
            <p:ph type="title"/>
          </p:nvPr>
        </p:nvSpPr>
        <p:spPr>
          <a:xfrm>
            <a:off x="2057400" y="274638"/>
            <a:ext cx="8153400" cy="639762"/>
          </a:xfrm>
        </p:spPr>
        <p:txBody>
          <a:bodyPr/>
          <a:lstStyle/>
          <a:p>
            <a:pPr>
              <a:defRPr/>
            </a:pPr>
            <a:r>
              <a:rPr lang="en-IN" sz="2800" dirty="0"/>
              <a:t>General Architecture of Smart Sensor</a:t>
            </a:r>
            <a:endParaRPr lang="en-US" sz="2800" dirty="0"/>
          </a:p>
        </p:txBody>
      </p:sp>
      <p:pic>
        <p:nvPicPr>
          <p:cNvPr id="34819" name="Picture 4">
            <a:extLst>
              <a:ext uri="{FF2B5EF4-FFF2-40B4-BE49-F238E27FC236}">
                <a16:creationId xmlns:a16="http://schemas.microsoft.com/office/drawing/2014/main" id="{9A8E48B7-C8B5-06C3-DE2B-EDCA1660E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19201"/>
            <a:ext cx="6934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93B43-55CD-8DC3-A89F-1DFF2D5E9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EC20AB-8A66-3B16-0AC7-0077A5827118}"/>
              </a:ext>
            </a:extLst>
          </p:cNvPr>
          <p:cNvSpPr>
            <a:spLocks noGrp="1"/>
          </p:cNvSpPr>
          <p:nvPr>
            <p:ph type="title"/>
          </p:nvPr>
        </p:nvSpPr>
        <p:spPr>
          <a:xfrm>
            <a:off x="838200" y="365125"/>
            <a:ext cx="10515600" cy="480449"/>
          </a:xfrm>
        </p:spPr>
        <p:txBody>
          <a:bodyPr>
            <a:normAutofit fontScale="90000"/>
          </a:bodyPr>
          <a:lstStyle/>
          <a:p>
            <a:pPr algn="ctr"/>
            <a:r>
              <a:rPr lang="en-IN" sz="3600" b="1" dirty="0">
                <a:solidFill>
                  <a:srgbClr val="FF0000"/>
                </a:solidFill>
              </a:rPr>
              <a:t>States for AHB Transfer Cycle</a:t>
            </a:r>
            <a:endParaRPr lang="en-IN" sz="3600" dirty="0">
              <a:solidFill>
                <a:srgbClr val="FF0000"/>
              </a:solidFill>
            </a:endParaRPr>
          </a:p>
        </p:txBody>
      </p:sp>
      <p:sp>
        <p:nvSpPr>
          <p:cNvPr id="3" name="Content Placeholder 2">
            <a:extLst>
              <a:ext uri="{FF2B5EF4-FFF2-40B4-BE49-F238E27FC236}">
                <a16:creationId xmlns:a16="http://schemas.microsoft.com/office/drawing/2014/main" id="{1F93D32E-B223-2C89-ECD6-F555C72941D9}"/>
              </a:ext>
            </a:extLst>
          </p:cNvPr>
          <p:cNvSpPr>
            <a:spLocks noGrp="1"/>
          </p:cNvSpPr>
          <p:nvPr>
            <p:ph idx="1"/>
          </p:nvPr>
        </p:nvSpPr>
        <p:spPr>
          <a:xfrm>
            <a:off x="730045" y="1098039"/>
            <a:ext cx="10515600" cy="5286682"/>
          </a:xfrm>
        </p:spPr>
        <p:txBody>
          <a:bodyPr>
            <a:normAutofit fontScale="92500" lnSpcReduction="10000"/>
          </a:bodyPr>
          <a:lstStyle/>
          <a:p>
            <a:pPr marL="0" indent="0">
              <a:lnSpc>
                <a:spcPct val="115000"/>
              </a:lnSpc>
              <a:buNone/>
            </a:pPr>
            <a:r>
              <a:rPr lang="en-IN" sz="2000" b="1" dirty="0">
                <a:solidFill>
                  <a:srgbClr val="222222"/>
                </a:solidFill>
                <a:effectLst/>
                <a:latin typeface="Arial" panose="020B0604020202020204" pitchFamily="34" charset="0"/>
                <a:ea typeface="Arial" panose="020B0604020202020204" pitchFamily="34" charset="0"/>
              </a:rPr>
              <a:t>Wait States</a:t>
            </a:r>
            <a:r>
              <a:rPr lang="en-IN" sz="2000" dirty="0">
                <a:solidFill>
                  <a:srgbClr val="222222"/>
                </a:solidFill>
                <a:effectLst/>
                <a:latin typeface="Arial" panose="020B0604020202020204" pitchFamily="34" charset="0"/>
                <a:ea typeface="Arial" panose="020B0604020202020204" pitchFamily="34" charset="0"/>
              </a:rPr>
              <a:t>:</a:t>
            </a:r>
            <a:endParaRPr lang="en-IN" sz="2000" dirty="0">
              <a:effectLst/>
              <a:latin typeface="Arial" panose="020B0604020202020204" pitchFamily="34" charset="0"/>
              <a:ea typeface="Arial" panose="020B0604020202020204" pitchFamily="34" charset="0"/>
            </a:endParaRPr>
          </a:p>
          <a:p>
            <a:pPr marL="342900" lvl="0" indent="-342900" algn="just">
              <a:lnSpc>
                <a:spcPct val="115000"/>
              </a:lnSpc>
              <a:buSzPts val="1000"/>
              <a:buFont typeface="Symbol" panose="05050102010706020507" pitchFamily="18" charset="2"/>
              <a:buChar char=""/>
              <a:tabLst>
                <a:tab pos="457200" algn="l"/>
              </a:tabLst>
            </a:pPr>
            <a:r>
              <a:rPr lang="en-IN" sz="2000" dirty="0">
                <a:solidFill>
                  <a:srgbClr val="222222"/>
                </a:solidFill>
                <a:effectLst/>
                <a:latin typeface="Arial" panose="020B0604020202020204" pitchFamily="34" charset="0"/>
                <a:ea typeface="Arial" panose="020B0604020202020204" pitchFamily="34" charset="0"/>
              </a:rPr>
              <a:t>If the slave needs more time to complete the data transfer, it can delay the operation by withholding the READY signal. This creates </a:t>
            </a:r>
            <a:r>
              <a:rPr lang="en-IN" sz="2000" b="1" dirty="0">
                <a:solidFill>
                  <a:srgbClr val="222222"/>
                </a:solidFill>
                <a:effectLst/>
                <a:latin typeface="Arial" panose="020B0604020202020204" pitchFamily="34" charset="0"/>
                <a:ea typeface="Arial" panose="020B0604020202020204" pitchFamily="34" charset="0"/>
              </a:rPr>
              <a:t>wait states</a:t>
            </a:r>
            <a:r>
              <a:rPr lang="en-IN" sz="2000" dirty="0">
                <a:solidFill>
                  <a:srgbClr val="222222"/>
                </a:solidFill>
                <a:effectLst/>
                <a:latin typeface="Arial" panose="020B0604020202020204" pitchFamily="34" charset="0"/>
                <a:ea typeface="Arial" panose="020B0604020202020204" pitchFamily="34" charset="0"/>
              </a:rPr>
              <a:t>, which prolong the data phase until the slave is ready.</a:t>
            </a:r>
          </a:p>
          <a:p>
            <a:pPr marL="0" indent="0" algn="just">
              <a:lnSpc>
                <a:spcPct val="115000"/>
              </a:lnSpc>
              <a:buNone/>
            </a:pPr>
            <a:r>
              <a:rPr lang="en-IN" sz="2000" b="1" dirty="0">
                <a:solidFill>
                  <a:srgbClr val="222222"/>
                </a:solidFill>
                <a:effectLst/>
                <a:latin typeface="Arial" panose="020B0604020202020204" pitchFamily="34" charset="0"/>
                <a:ea typeface="Arial" panose="020B0604020202020204" pitchFamily="34" charset="0"/>
              </a:rPr>
              <a:t>Write and Read Operations</a:t>
            </a:r>
            <a:r>
              <a:rPr lang="en-IN" sz="2000" dirty="0">
                <a:solidFill>
                  <a:srgbClr val="222222"/>
                </a:solidFill>
                <a:effectLst/>
                <a:latin typeface="Arial" panose="020B0604020202020204" pitchFamily="34" charset="0"/>
                <a:ea typeface="Arial" panose="020B0604020202020204" pitchFamily="34" charset="0"/>
              </a:rPr>
              <a:t>:</a:t>
            </a:r>
            <a:endParaRPr lang="en-IN" sz="2000" dirty="0">
              <a:effectLst/>
              <a:latin typeface="Arial" panose="020B0604020202020204" pitchFamily="34" charset="0"/>
              <a:ea typeface="Arial" panose="020B0604020202020204" pitchFamily="34" charset="0"/>
            </a:endParaRPr>
          </a:p>
          <a:p>
            <a:pPr marL="342900" lvl="0" indent="-342900" algn="just">
              <a:lnSpc>
                <a:spcPct val="115000"/>
              </a:lnSpc>
              <a:buSzPts val="1000"/>
              <a:buFont typeface="Symbol" panose="05050102010706020507" pitchFamily="18" charset="2"/>
              <a:buChar char=""/>
              <a:tabLst>
                <a:tab pos="457200" algn="l"/>
              </a:tabLst>
            </a:pPr>
            <a:r>
              <a:rPr lang="en-IN" sz="2000" b="1" dirty="0">
                <a:solidFill>
                  <a:srgbClr val="222222"/>
                </a:solidFill>
                <a:effectLst/>
                <a:latin typeface="Arial" panose="020B0604020202020204" pitchFamily="34" charset="0"/>
                <a:ea typeface="Arial" panose="020B0604020202020204" pitchFamily="34" charset="0"/>
              </a:rPr>
              <a:t>Write Operation</a:t>
            </a:r>
            <a:r>
              <a:rPr lang="en-IN" sz="2000" dirty="0">
                <a:solidFill>
                  <a:srgbClr val="222222"/>
                </a:solidFill>
                <a:effectLst/>
                <a:latin typeface="Arial" panose="020B0604020202020204" pitchFamily="34" charset="0"/>
                <a:ea typeface="Arial" panose="020B0604020202020204" pitchFamily="34" charset="0"/>
              </a:rPr>
              <a:t>: The master keeps the data stable until the data phase completes.</a:t>
            </a:r>
          </a:p>
          <a:p>
            <a:pPr marL="342900" lvl="0" indent="-342900" algn="just">
              <a:lnSpc>
                <a:spcPct val="115000"/>
              </a:lnSpc>
              <a:buSzPts val="1000"/>
              <a:buFont typeface="Symbol" panose="05050102010706020507" pitchFamily="18" charset="2"/>
              <a:buChar char=""/>
              <a:tabLst>
                <a:tab pos="457200" algn="l"/>
              </a:tabLst>
            </a:pPr>
            <a:r>
              <a:rPr lang="en-IN" sz="2000" b="1" dirty="0">
                <a:solidFill>
                  <a:srgbClr val="222222"/>
                </a:solidFill>
                <a:effectLst/>
                <a:latin typeface="Arial" panose="020B0604020202020204" pitchFamily="34" charset="0"/>
                <a:ea typeface="Arial" panose="020B0604020202020204" pitchFamily="34" charset="0"/>
              </a:rPr>
              <a:t>Read Operation</a:t>
            </a:r>
            <a:r>
              <a:rPr lang="en-IN" sz="2000" dirty="0">
                <a:solidFill>
                  <a:srgbClr val="222222"/>
                </a:solidFill>
                <a:effectLst/>
                <a:latin typeface="Arial" panose="020B0604020202020204" pitchFamily="34" charset="0"/>
                <a:ea typeface="Arial" panose="020B0604020202020204" pitchFamily="34" charset="0"/>
              </a:rPr>
              <a:t>: The slave only sends valid data in the final cycle of the data phase, ensuring accurate data transfer.</a:t>
            </a:r>
          </a:p>
          <a:p>
            <a:pPr marL="0" indent="0" algn="just">
              <a:lnSpc>
                <a:spcPct val="115000"/>
              </a:lnSpc>
              <a:buNone/>
            </a:pPr>
            <a:r>
              <a:rPr lang="en-IN" sz="2000" b="1" dirty="0">
                <a:solidFill>
                  <a:srgbClr val="222222"/>
                </a:solidFill>
                <a:effectLst/>
                <a:latin typeface="Arial" panose="020B0604020202020204" pitchFamily="34" charset="0"/>
                <a:ea typeface="Arial" panose="020B0604020202020204" pitchFamily="34" charset="0"/>
              </a:rPr>
              <a:t>Pipelining</a:t>
            </a:r>
            <a:r>
              <a:rPr lang="en-IN" sz="2000" dirty="0">
                <a:solidFill>
                  <a:srgbClr val="222222"/>
                </a:solidFill>
                <a:effectLst/>
                <a:latin typeface="Arial" panose="020B0604020202020204" pitchFamily="34" charset="0"/>
                <a:ea typeface="Arial" panose="020B0604020202020204" pitchFamily="34" charset="0"/>
              </a:rPr>
              <a:t>:</a:t>
            </a:r>
            <a:endParaRPr lang="en-IN" sz="2000" dirty="0">
              <a:effectLst/>
              <a:latin typeface="Arial" panose="020B0604020202020204" pitchFamily="34" charset="0"/>
              <a:ea typeface="Arial" panose="020B0604020202020204" pitchFamily="34" charset="0"/>
            </a:endParaRPr>
          </a:p>
          <a:p>
            <a:pPr marL="342900" lvl="0" indent="-342900" algn="just">
              <a:lnSpc>
                <a:spcPct val="115000"/>
              </a:lnSpc>
              <a:buSzPts val="1000"/>
              <a:buFont typeface="Symbol" panose="05050102010706020507" pitchFamily="18" charset="2"/>
              <a:buChar char=""/>
              <a:tabLst>
                <a:tab pos="457200" algn="l"/>
              </a:tabLst>
            </a:pPr>
            <a:r>
              <a:rPr lang="en-IN" sz="2000" dirty="0">
                <a:solidFill>
                  <a:srgbClr val="222222"/>
                </a:solidFill>
                <a:effectLst/>
                <a:latin typeface="Arial" panose="020B0604020202020204" pitchFamily="34" charset="0"/>
                <a:ea typeface="Arial" panose="020B0604020202020204" pitchFamily="34" charset="0"/>
              </a:rPr>
              <a:t>The </a:t>
            </a:r>
            <a:r>
              <a:rPr lang="en-IN" sz="2000" b="1" dirty="0">
                <a:solidFill>
                  <a:srgbClr val="222222"/>
                </a:solidFill>
                <a:effectLst/>
                <a:latin typeface="Arial" panose="020B0604020202020204" pitchFamily="34" charset="0"/>
                <a:ea typeface="Arial" panose="020B0604020202020204" pitchFamily="34" charset="0"/>
              </a:rPr>
              <a:t>AHB bus</a:t>
            </a:r>
            <a:r>
              <a:rPr lang="en-IN" sz="2000" dirty="0">
                <a:solidFill>
                  <a:srgbClr val="222222"/>
                </a:solidFill>
                <a:effectLst/>
                <a:latin typeface="Arial" panose="020B0604020202020204" pitchFamily="34" charset="0"/>
                <a:ea typeface="Arial" panose="020B0604020202020204" pitchFamily="34" charset="0"/>
              </a:rPr>
              <a:t> is </a:t>
            </a:r>
            <a:r>
              <a:rPr lang="en-IN" sz="2000" b="1" dirty="0">
                <a:solidFill>
                  <a:srgbClr val="222222"/>
                </a:solidFill>
                <a:effectLst/>
                <a:latin typeface="Arial" panose="020B0604020202020204" pitchFamily="34" charset="0"/>
                <a:ea typeface="Arial" panose="020B0604020202020204" pitchFamily="34" charset="0"/>
              </a:rPr>
              <a:t>pipelined</a:t>
            </a:r>
            <a:r>
              <a:rPr lang="en-IN" sz="2000" dirty="0">
                <a:solidFill>
                  <a:srgbClr val="222222"/>
                </a:solidFill>
                <a:effectLst/>
                <a:latin typeface="Arial" panose="020B0604020202020204" pitchFamily="34" charset="0"/>
                <a:ea typeface="Arial" panose="020B0604020202020204" pitchFamily="34" charset="0"/>
              </a:rPr>
              <a:t> or </a:t>
            </a:r>
            <a:r>
              <a:rPr lang="en-IN" sz="2000" b="1" dirty="0">
                <a:solidFill>
                  <a:srgbClr val="222222"/>
                </a:solidFill>
                <a:effectLst/>
                <a:latin typeface="Arial" panose="020B0604020202020204" pitchFamily="34" charset="0"/>
                <a:ea typeface="Arial" panose="020B0604020202020204" pitchFamily="34" charset="0"/>
              </a:rPr>
              <a:t>tenured</a:t>
            </a:r>
            <a:r>
              <a:rPr lang="en-IN" sz="2000" dirty="0">
                <a:solidFill>
                  <a:srgbClr val="222222"/>
                </a:solidFill>
                <a:effectLst/>
                <a:latin typeface="Arial" panose="020B0604020202020204" pitchFamily="34" charset="0"/>
                <a:ea typeface="Arial" panose="020B0604020202020204" pitchFamily="34" charset="0"/>
              </a:rPr>
              <a:t>, meaning that the </a:t>
            </a:r>
            <a:r>
              <a:rPr lang="en-IN" sz="2000" b="1" dirty="0">
                <a:solidFill>
                  <a:srgbClr val="222222"/>
                </a:solidFill>
                <a:effectLst/>
                <a:latin typeface="Arial" panose="020B0604020202020204" pitchFamily="34" charset="0"/>
                <a:ea typeface="Arial" panose="020B0604020202020204" pitchFamily="34" charset="0"/>
              </a:rPr>
              <a:t>address phase</a:t>
            </a:r>
            <a:r>
              <a:rPr lang="en-IN" sz="2000" dirty="0">
                <a:solidFill>
                  <a:srgbClr val="222222"/>
                </a:solidFill>
                <a:effectLst/>
                <a:latin typeface="Arial" panose="020B0604020202020204" pitchFamily="34" charset="0"/>
                <a:ea typeface="Arial" panose="020B0604020202020204" pitchFamily="34" charset="0"/>
              </a:rPr>
              <a:t> of a new transfer can occur at the same time as the </a:t>
            </a:r>
            <a:r>
              <a:rPr lang="en-IN" sz="2000" b="1" dirty="0">
                <a:solidFill>
                  <a:srgbClr val="222222"/>
                </a:solidFill>
                <a:effectLst/>
                <a:latin typeface="Arial" panose="020B0604020202020204" pitchFamily="34" charset="0"/>
                <a:ea typeface="Arial" panose="020B0604020202020204" pitchFamily="34" charset="0"/>
              </a:rPr>
              <a:t>data phase</a:t>
            </a:r>
            <a:r>
              <a:rPr lang="en-IN" sz="2000" dirty="0">
                <a:solidFill>
                  <a:srgbClr val="222222"/>
                </a:solidFill>
                <a:effectLst/>
                <a:latin typeface="Arial" panose="020B0604020202020204" pitchFamily="34" charset="0"/>
                <a:ea typeface="Arial" panose="020B0604020202020204" pitchFamily="34" charset="0"/>
              </a:rPr>
              <a:t> of the previous transfer. </a:t>
            </a:r>
          </a:p>
          <a:p>
            <a:pPr marL="342900" lvl="0" indent="-342900" algn="just">
              <a:lnSpc>
                <a:spcPct val="115000"/>
              </a:lnSpc>
              <a:buSzPts val="1000"/>
              <a:buFont typeface="Symbol" panose="05050102010706020507" pitchFamily="18" charset="2"/>
              <a:buChar char=""/>
              <a:tabLst>
                <a:tab pos="457200" algn="l"/>
              </a:tabLst>
            </a:pPr>
            <a:r>
              <a:rPr lang="en-IN" sz="2000" dirty="0">
                <a:solidFill>
                  <a:srgbClr val="222222"/>
                </a:solidFill>
                <a:effectLst/>
                <a:latin typeface="Arial" panose="020B0604020202020204" pitchFamily="34" charset="0"/>
                <a:ea typeface="Arial" panose="020B0604020202020204" pitchFamily="34" charset="0"/>
              </a:rPr>
              <a:t>This overlapping feature enhances speed by allowing consecutive operations without waiting for the prior transaction to fully complete, making the AHB bus ideal for high-performance applications.</a:t>
            </a:r>
          </a:p>
          <a:p>
            <a:endParaRPr lang="en-IN" dirty="0"/>
          </a:p>
        </p:txBody>
      </p:sp>
    </p:spTree>
    <p:extLst>
      <p:ext uri="{BB962C8B-B14F-4D97-AF65-F5344CB8AC3E}">
        <p14:creationId xmlns:p14="http://schemas.microsoft.com/office/powerpoint/2010/main" val="39074300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a:extLst>
              <a:ext uri="{FF2B5EF4-FFF2-40B4-BE49-F238E27FC236}">
                <a16:creationId xmlns:a16="http://schemas.microsoft.com/office/drawing/2014/main" id="{013EBBFA-7FED-B0A2-5F5D-40575BFC7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33401"/>
            <a:ext cx="782955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a:extLst>
              <a:ext uri="{FF2B5EF4-FFF2-40B4-BE49-F238E27FC236}">
                <a16:creationId xmlns:a16="http://schemas.microsoft.com/office/drawing/2014/main" id="{91B30445-ABC4-C710-15A9-CE3D48DF5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609600"/>
            <a:ext cx="7743825"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F2897-7FFB-F39C-1ECB-289879213A63}"/>
              </a:ext>
            </a:extLst>
          </p:cNvPr>
          <p:cNvSpPr>
            <a:spLocks noGrp="1"/>
          </p:cNvSpPr>
          <p:nvPr>
            <p:ph type="title"/>
          </p:nvPr>
        </p:nvSpPr>
        <p:spPr>
          <a:xfrm>
            <a:off x="2057400" y="274638"/>
            <a:ext cx="8153400" cy="944562"/>
          </a:xfrm>
        </p:spPr>
        <p:txBody>
          <a:bodyPr/>
          <a:lstStyle/>
          <a:p>
            <a:pPr algn="l">
              <a:defRPr/>
            </a:pPr>
            <a:r>
              <a:rPr lang="en-IN" dirty="0"/>
              <a:t>Advantage - </a:t>
            </a:r>
            <a:endParaRPr lang="en-US" dirty="0"/>
          </a:p>
        </p:txBody>
      </p:sp>
      <p:pic>
        <p:nvPicPr>
          <p:cNvPr id="53251" name="Picture 2">
            <a:extLst>
              <a:ext uri="{FF2B5EF4-FFF2-40B4-BE49-F238E27FC236}">
                <a16:creationId xmlns:a16="http://schemas.microsoft.com/office/drawing/2014/main" id="{68177017-F890-F9C9-EE6F-1536EC9E2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1"/>
            <a:ext cx="74866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89FFA-73ED-358A-555E-E44E6AC616AB}"/>
              </a:ext>
            </a:extLst>
          </p:cNvPr>
          <p:cNvSpPr>
            <a:spLocks noGrp="1"/>
          </p:cNvSpPr>
          <p:nvPr>
            <p:ph type="title"/>
          </p:nvPr>
        </p:nvSpPr>
        <p:spPr/>
        <p:txBody>
          <a:bodyPr/>
          <a:lstStyle/>
          <a:p>
            <a:pPr algn="l">
              <a:defRPr/>
            </a:pPr>
            <a:r>
              <a:rPr lang="en-IN" dirty="0"/>
              <a:t>Disadvantages - </a:t>
            </a:r>
            <a:endParaRPr lang="en-US" dirty="0"/>
          </a:p>
        </p:txBody>
      </p:sp>
      <p:pic>
        <p:nvPicPr>
          <p:cNvPr id="54275" name="Picture 2">
            <a:extLst>
              <a:ext uri="{FF2B5EF4-FFF2-40B4-BE49-F238E27FC236}">
                <a16:creationId xmlns:a16="http://schemas.microsoft.com/office/drawing/2014/main" id="{0C15DD3B-492F-F57B-C650-27CC4293F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81150"/>
            <a:ext cx="73152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794" y="595766"/>
            <a:ext cx="11161319" cy="4900466"/>
          </a:xfrm>
          <a:prstGeom prst="rect">
            <a:avLst/>
          </a:prstGeom>
        </p:spPr>
      </p:pic>
    </p:spTree>
    <p:extLst>
      <p:ext uri="{BB962C8B-B14F-4D97-AF65-F5344CB8AC3E}">
        <p14:creationId xmlns:p14="http://schemas.microsoft.com/office/powerpoint/2010/main" val="1797742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F1A6EF-FB0A-FF06-6D3E-C054DCD01FEC}"/>
              </a:ext>
            </a:extLst>
          </p:cNvPr>
          <p:cNvPicPr>
            <a:picLocks noGrp="1" noChangeAspect="1"/>
          </p:cNvPicPr>
          <p:nvPr>
            <p:ph idx="1"/>
          </p:nvPr>
        </p:nvPicPr>
        <p:blipFill>
          <a:blip r:embed="rId2"/>
          <a:stretch>
            <a:fillRect/>
          </a:stretch>
        </p:blipFill>
        <p:spPr>
          <a:xfrm>
            <a:off x="939573" y="644447"/>
            <a:ext cx="10429648" cy="4212687"/>
          </a:xfrm>
          <a:prstGeom prst="rect">
            <a:avLst/>
          </a:prstGeom>
        </p:spPr>
      </p:pic>
    </p:spTree>
    <p:extLst>
      <p:ext uri="{BB962C8B-B14F-4D97-AF65-F5344CB8AC3E}">
        <p14:creationId xmlns:p14="http://schemas.microsoft.com/office/powerpoint/2010/main" val="2304969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1814" y="937795"/>
            <a:ext cx="10377822" cy="3732528"/>
          </a:xfrm>
          <a:prstGeom prst="rect">
            <a:avLst/>
          </a:prstGeom>
        </p:spPr>
      </p:pic>
    </p:spTree>
    <p:extLst>
      <p:ext uri="{BB962C8B-B14F-4D97-AF65-F5344CB8AC3E}">
        <p14:creationId xmlns:p14="http://schemas.microsoft.com/office/powerpoint/2010/main" val="1888064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E3E6-69CC-0AF2-03A3-7404DCB7BC44}"/>
              </a:ext>
            </a:extLst>
          </p:cNvPr>
          <p:cNvSpPr>
            <a:spLocks noGrp="1"/>
          </p:cNvSpPr>
          <p:nvPr>
            <p:ph type="title"/>
          </p:nvPr>
        </p:nvSpPr>
        <p:spPr>
          <a:xfrm>
            <a:off x="523568" y="199255"/>
            <a:ext cx="10515600" cy="824578"/>
          </a:xfrm>
        </p:spPr>
        <p:txBody>
          <a:bodyPr>
            <a:normAutofit fontScale="90000"/>
          </a:bodyPr>
          <a:lstStyle/>
          <a:p>
            <a:pPr algn="ctr"/>
            <a:r>
              <a:rPr lang="en-US" sz="3200" dirty="0">
                <a:solidFill>
                  <a:srgbClr val="C00000"/>
                </a:solidFill>
                <a:effectLst/>
              </a:rPr>
              <a:t>The components of a sensor node</a:t>
            </a:r>
            <a:br>
              <a:rPr lang="en-US" dirty="0">
                <a:effectLst/>
              </a:rPr>
            </a:br>
            <a:endParaRPr lang="en-IN" dirty="0"/>
          </a:p>
        </p:txBody>
      </p:sp>
      <p:pic>
        <p:nvPicPr>
          <p:cNvPr id="5" name="Content Placeholder 4">
            <a:extLst>
              <a:ext uri="{FF2B5EF4-FFF2-40B4-BE49-F238E27FC236}">
                <a16:creationId xmlns:a16="http://schemas.microsoft.com/office/drawing/2014/main" id="{B42F1A54-5705-7CEE-6AB0-2A9C9710B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3556" y="762722"/>
            <a:ext cx="7804888" cy="5610888"/>
          </a:xfrm>
        </p:spPr>
      </p:pic>
    </p:spTree>
    <p:extLst>
      <p:ext uri="{BB962C8B-B14F-4D97-AF65-F5344CB8AC3E}">
        <p14:creationId xmlns:p14="http://schemas.microsoft.com/office/powerpoint/2010/main" val="2686754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0413" y="373625"/>
            <a:ext cx="9330271" cy="4479024"/>
          </a:xfrm>
          <a:prstGeom prst="rect">
            <a:avLst/>
          </a:prstGeom>
        </p:spPr>
      </p:pic>
    </p:spTree>
    <p:extLst>
      <p:ext uri="{BB962C8B-B14F-4D97-AF65-F5344CB8AC3E}">
        <p14:creationId xmlns:p14="http://schemas.microsoft.com/office/powerpoint/2010/main" val="29526442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8553-6909-EF8F-073E-1CF1466C9F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A3E9559-7AA6-E02C-5C56-F4D69216336A}"/>
              </a:ext>
            </a:extLst>
          </p:cNvPr>
          <p:cNvPicPr>
            <a:picLocks noGrp="1" noChangeAspect="1"/>
          </p:cNvPicPr>
          <p:nvPr>
            <p:ph idx="1"/>
          </p:nvPr>
        </p:nvPicPr>
        <p:blipFill>
          <a:blip r:embed="rId2"/>
          <a:stretch>
            <a:fillRect/>
          </a:stretch>
        </p:blipFill>
        <p:spPr>
          <a:xfrm>
            <a:off x="159814" y="633255"/>
            <a:ext cx="11872371" cy="3742099"/>
          </a:xfrm>
        </p:spPr>
      </p:pic>
    </p:spTree>
    <p:extLst>
      <p:ext uri="{BB962C8B-B14F-4D97-AF65-F5344CB8AC3E}">
        <p14:creationId xmlns:p14="http://schemas.microsoft.com/office/powerpoint/2010/main" val="402989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A0A7E-7B2A-80B9-A9E3-D08B27AA3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E35C3-9DD0-BE2E-BDC9-E5D40149259D}"/>
              </a:ext>
            </a:extLst>
          </p:cNvPr>
          <p:cNvSpPr>
            <a:spLocks noGrp="1"/>
          </p:cNvSpPr>
          <p:nvPr>
            <p:ph type="title"/>
          </p:nvPr>
        </p:nvSpPr>
        <p:spPr>
          <a:xfrm>
            <a:off x="838200" y="365126"/>
            <a:ext cx="10515600" cy="450952"/>
          </a:xfrm>
        </p:spPr>
        <p:txBody>
          <a:bodyPr>
            <a:normAutofit fontScale="90000"/>
          </a:bodyPr>
          <a:lstStyle/>
          <a:p>
            <a:pPr algn="ctr"/>
            <a:r>
              <a:rPr lang="en-IN" sz="3600" b="1" dirty="0">
                <a:solidFill>
                  <a:srgbClr val="FF0000"/>
                </a:solidFill>
              </a:rPr>
              <a:t>AHB Transfer Cycle</a:t>
            </a:r>
            <a:endParaRPr lang="en-IN" sz="3600" dirty="0"/>
          </a:p>
        </p:txBody>
      </p:sp>
      <p:pic>
        <p:nvPicPr>
          <p:cNvPr id="5" name="Content Placeholder 4">
            <a:extLst>
              <a:ext uri="{FF2B5EF4-FFF2-40B4-BE49-F238E27FC236}">
                <a16:creationId xmlns:a16="http://schemas.microsoft.com/office/drawing/2014/main" id="{34E9A3C5-1767-07E5-A9DF-DF7E07825535}"/>
              </a:ext>
            </a:extLst>
          </p:cNvPr>
          <p:cNvPicPr>
            <a:picLocks noGrp="1" noChangeAspect="1"/>
          </p:cNvPicPr>
          <p:nvPr>
            <p:ph idx="1"/>
          </p:nvPr>
        </p:nvPicPr>
        <p:blipFill>
          <a:blip r:embed="rId3"/>
          <a:stretch>
            <a:fillRect/>
          </a:stretch>
        </p:blipFill>
        <p:spPr>
          <a:xfrm>
            <a:off x="1869941" y="1180990"/>
            <a:ext cx="8452118" cy="4351338"/>
          </a:xfrm>
        </p:spPr>
      </p:pic>
      <p:sp>
        <p:nvSpPr>
          <p:cNvPr id="7" name="TextBox 6">
            <a:extLst>
              <a:ext uri="{FF2B5EF4-FFF2-40B4-BE49-F238E27FC236}">
                <a16:creationId xmlns:a16="http://schemas.microsoft.com/office/drawing/2014/main" id="{D5DF2137-C159-5E16-9EA5-AC9C9EE0431D}"/>
              </a:ext>
            </a:extLst>
          </p:cNvPr>
          <p:cNvSpPr txBox="1"/>
          <p:nvPr/>
        </p:nvSpPr>
        <p:spPr>
          <a:xfrm>
            <a:off x="1673294" y="6048521"/>
            <a:ext cx="9181517" cy="369332"/>
          </a:xfrm>
          <a:prstGeom prst="rect">
            <a:avLst/>
          </a:prstGeom>
          <a:noFill/>
        </p:spPr>
        <p:txBody>
          <a:bodyPr wrap="square">
            <a:spAutoFit/>
          </a:bodyPr>
          <a:lstStyle/>
          <a:p>
            <a:r>
              <a:rPr lang="en-US" dirty="0"/>
              <a:t>A simple AHB transfer [22] . (a) No wait states in transfer; (b) with wait states during transfer</a:t>
            </a:r>
            <a:endParaRPr lang="en-IN" dirty="0"/>
          </a:p>
        </p:txBody>
      </p:sp>
    </p:spTree>
    <p:extLst>
      <p:ext uri="{BB962C8B-B14F-4D97-AF65-F5344CB8AC3E}">
        <p14:creationId xmlns:p14="http://schemas.microsoft.com/office/powerpoint/2010/main" val="35780728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1391"/>
          <a:stretch/>
        </p:blipFill>
        <p:spPr>
          <a:xfrm>
            <a:off x="796511" y="812626"/>
            <a:ext cx="11046645" cy="3857697"/>
          </a:xfrm>
          <a:prstGeom prst="rect">
            <a:avLst/>
          </a:prstGeom>
        </p:spPr>
      </p:pic>
    </p:spTree>
    <p:extLst>
      <p:ext uri="{BB962C8B-B14F-4D97-AF65-F5344CB8AC3E}">
        <p14:creationId xmlns:p14="http://schemas.microsoft.com/office/powerpoint/2010/main" val="3629075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39F150-D335-F940-D41E-DDA70E1A4913}"/>
              </a:ext>
            </a:extLst>
          </p:cNvPr>
          <p:cNvPicPr>
            <a:picLocks noChangeAspect="1"/>
          </p:cNvPicPr>
          <p:nvPr/>
        </p:nvPicPr>
        <p:blipFill>
          <a:blip r:embed="rId2"/>
          <a:stretch>
            <a:fillRect/>
          </a:stretch>
        </p:blipFill>
        <p:spPr>
          <a:xfrm>
            <a:off x="137652" y="801288"/>
            <a:ext cx="11828206" cy="4133948"/>
          </a:xfrm>
          <a:prstGeom prst="rect">
            <a:avLst/>
          </a:prstGeom>
        </p:spPr>
      </p:pic>
    </p:spTree>
    <p:extLst>
      <p:ext uri="{BB962C8B-B14F-4D97-AF65-F5344CB8AC3E}">
        <p14:creationId xmlns:p14="http://schemas.microsoft.com/office/powerpoint/2010/main" val="1902985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4293" y="1587760"/>
            <a:ext cx="10182616" cy="3543798"/>
          </a:xfrm>
          <a:prstGeom prst="rect">
            <a:avLst/>
          </a:prstGeom>
        </p:spPr>
      </p:pic>
    </p:spTree>
    <p:extLst>
      <p:ext uri="{BB962C8B-B14F-4D97-AF65-F5344CB8AC3E}">
        <p14:creationId xmlns:p14="http://schemas.microsoft.com/office/powerpoint/2010/main" val="1198693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9551" y="1527766"/>
            <a:ext cx="10378910" cy="3604003"/>
          </a:xfrm>
          <a:prstGeom prst="rect">
            <a:avLst/>
          </a:prstGeom>
        </p:spPr>
      </p:pic>
    </p:spTree>
    <p:extLst>
      <p:ext uri="{BB962C8B-B14F-4D97-AF65-F5344CB8AC3E}">
        <p14:creationId xmlns:p14="http://schemas.microsoft.com/office/powerpoint/2010/main" val="40842125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5421" y="1679812"/>
            <a:ext cx="10409438" cy="3506337"/>
          </a:xfrm>
          <a:prstGeom prst="rect">
            <a:avLst/>
          </a:prstGeom>
        </p:spPr>
      </p:pic>
    </p:spTree>
    <p:extLst>
      <p:ext uri="{BB962C8B-B14F-4D97-AF65-F5344CB8AC3E}">
        <p14:creationId xmlns:p14="http://schemas.microsoft.com/office/powerpoint/2010/main" val="2972018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6600" y="527997"/>
            <a:ext cx="11002672" cy="3716458"/>
          </a:xfrm>
          <a:prstGeom prst="rect">
            <a:avLst/>
          </a:prstGeom>
        </p:spPr>
      </p:pic>
      <p:pic>
        <p:nvPicPr>
          <p:cNvPr id="3" name="Picture 2"/>
          <p:cNvPicPr>
            <a:picLocks noChangeAspect="1"/>
          </p:cNvPicPr>
          <p:nvPr/>
        </p:nvPicPr>
        <p:blipFill>
          <a:blip r:embed="rId3"/>
          <a:stretch>
            <a:fillRect/>
          </a:stretch>
        </p:blipFill>
        <p:spPr>
          <a:xfrm>
            <a:off x="506600" y="4244455"/>
            <a:ext cx="11003501" cy="2320118"/>
          </a:xfrm>
          <a:prstGeom prst="rect">
            <a:avLst/>
          </a:prstGeom>
        </p:spPr>
      </p:pic>
    </p:spTree>
    <p:extLst>
      <p:ext uri="{BB962C8B-B14F-4D97-AF65-F5344CB8AC3E}">
        <p14:creationId xmlns:p14="http://schemas.microsoft.com/office/powerpoint/2010/main" val="161115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0293D-A152-E590-71D3-A3F46D7AB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408BC-A046-9A61-F007-D9A0D978377B}"/>
              </a:ext>
            </a:extLst>
          </p:cNvPr>
          <p:cNvSpPr>
            <a:spLocks noGrp="1"/>
          </p:cNvSpPr>
          <p:nvPr>
            <p:ph type="title"/>
          </p:nvPr>
        </p:nvSpPr>
        <p:spPr>
          <a:xfrm>
            <a:off x="838200" y="365125"/>
            <a:ext cx="10515600" cy="696759"/>
          </a:xfrm>
        </p:spPr>
        <p:txBody>
          <a:bodyPr>
            <a:normAutofit/>
          </a:bodyPr>
          <a:lstStyle/>
          <a:p>
            <a:pPr algn="ctr"/>
            <a:r>
              <a:rPr lang="en-IN" sz="3200" dirty="0">
                <a:solidFill>
                  <a:srgbClr val="FF0000"/>
                </a:solidFill>
              </a:rPr>
              <a:t>APB Transfer Cycle</a:t>
            </a:r>
          </a:p>
        </p:txBody>
      </p:sp>
      <p:sp>
        <p:nvSpPr>
          <p:cNvPr id="3" name="Content Placeholder 2">
            <a:extLst>
              <a:ext uri="{FF2B5EF4-FFF2-40B4-BE49-F238E27FC236}">
                <a16:creationId xmlns:a16="http://schemas.microsoft.com/office/drawing/2014/main" id="{3F45537D-9F73-B249-B7E8-6C6CF9F5BD77}"/>
              </a:ext>
            </a:extLst>
          </p:cNvPr>
          <p:cNvSpPr>
            <a:spLocks noGrp="1"/>
          </p:cNvSpPr>
          <p:nvPr>
            <p:ph idx="1"/>
          </p:nvPr>
        </p:nvSpPr>
        <p:spPr>
          <a:xfrm>
            <a:off x="838200" y="1253331"/>
            <a:ext cx="10515600" cy="4351338"/>
          </a:xfrm>
        </p:spPr>
        <p:txBody>
          <a:bodyPr/>
          <a:lstStyle/>
          <a:p>
            <a:pPr marL="0" indent="0">
              <a:buNone/>
            </a:pPr>
            <a:r>
              <a:rPr lang="en-US" b="1" dirty="0"/>
              <a:t>Optimized for Simplicity and Low Power</a:t>
            </a:r>
            <a:r>
              <a:rPr lang="en-US" dirty="0"/>
              <a:t>:</a:t>
            </a:r>
          </a:p>
          <a:p>
            <a:pPr marL="0" indent="0">
              <a:buNone/>
            </a:pPr>
            <a:endParaRPr lang="en-US" dirty="0"/>
          </a:p>
          <a:p>
            <a:pPr>
              <a:buFont typeface="Arial" panose="020B0604020202020204" pitchFamily="34" charset="0"/>
              <a:buChar char="•"/>
            </a:pPr>
            <a:r>
              <a:rPr lang="en-US" dirty="0"/>
              <a:t>Unlike the AHB, the </a:t>
            </a:r>
            <a:r>
              <a:rPr lang="en-US" b="1" dirty="0"/>
              <a:t>APB</a:t>
            </a:r>
            <a:r>
              <a:rPr lang="en-US" dirty="0"/>
              <a:t> is optimized for </a:t>
            </a:r>
            <a:r>
              <a:rPr lang="en-US" b="1" dirty="0"/>
              <a:t>minimal power usage</a:t>
            </a:r>
            <a:r>
              <a:rPr lang="en-US" dirty="0"/>
              <a:t> and </a:t>
            </a:r>
            <a:r>
              <a:rPr lang="en-US" b="1" dirty="0"/>
              <a:t>low complexity</a:t>
            </a:r>
            <a:r>
              <a:rPr lang="en-US" dirty="0"/>
              <a:t> rather than speed. It’s designed to connect to low-bandwidth peripherals.</a:t>
            </a:r>
          </a:p>
          <a:p>
            <a:pPr>
              <a:buFont typeface="Arial" panose="020B0604020202020204" pitchFamily="34" charset="0"/>
              <a:buChar char="•"/>
            </a:pPr>
            <a:endParaRPr lang="en-US" dirty="0"/>
          </a:p>
          <a:p>
            <a:pPr>
              <a:buFont typeface="Arial" panose="020B0604020202020204" pitchFamily="34" charset="0"/>
              <a:buChar char="•"/>
            </a:pPr>
            <a:r>
              <a:rPr lang="en-US" dirty="0"/>
              <a:t> The operation of the APB is straightforward and can be described by a state diagram with three states.</a:t>
            </a:r>
          </a:p>
          <a:p>
            <a:r>
              <a:rPr lang="en-IN" sz="2800" b="1" dirty="0">
                <a:solidFill>
                  <a:srgbClr val="222222"/>
                </a:solidFill>
                <a:effectLst/>
                <a:latin typeface="Arial" panose="020B0604020202020204" pitchFamily="34" charset="0"/>
                <a:ea typeface="Arial" panose="020B0604020202020204" pitchFamily="34" charset="0"/>
              </a:rPr>
              <a:t>Idle State</a:t>
            </a:r>
            <a:r>
              <a:rPr lang="en-IN" b="1" dirty="0">
                <a:solidFill>
                  <a:srgbClr val="222222"/>
                </a:solidFill>
                <a:latin typeface="Arial" panose="020B0604020202020204" pitchFamily="34" charset="0"/>
                <a:ea typeface="Arial" panose="020B0604020202020204" pitchFamily="34" charset="0"/>
              </a:rPr>
              <a:t>, </a:t>
            </a:r>
            <a:r>
              <a:rPr lang="en-IN" sz="2800" b="1" dirty="0">
                <a:solidFill>
                  <a:srgbClr val="222222"/>
                </a:solidFill>
                <a:effectLst/>
                <a:latin typeface="Arial" panose="020B0604020202020204" pitchFamily="34" charset="0"/>
                <a:ea typeface="Arial" panose="020B0604020202020204" pitchFamily="34" charset="0"/>
              </a:rPr>
              <a:t>Setup State</a:t>
            </a:r>
            <a:r>
              <a:rPr lang="en-IN" b="1" dirty="0">
                <a:solidFill>
                  <a:srgbClr val="222222"/>
                </a:solidFill>
                <a:latin typeface="Arial" panose="020B0604020202020204" pitchFamily="34" charset="0"/>
                <a:ea typeface="Arial" panose="020B0604020202020204" pitchFamily="34" charset="0"/>
              </a:rPr>
              <a:t>, </a:t>
            </a:r>
            <a:r>
              <a:rPr lang="en-IN" sz="2800" b="1" dirty="0">
                <a:solidFill>
                  <a:srgbClr val="222222"/>
                </a:solidFill>
                <a:effectLst/>
                <a:latin typeface="Arial" panose="020B0604020202020204" pitchFamily="34" charset="0"/>
                <a:ea typeface="Arial" panose="020B0604020202020204" pitchFamily="34" charset="0"/>
              </a:rPr>
              <a:t>Enable State</a:t>
            </a:r>
            <a:r>
              <a:rPr lang="en-IN" b="1" dirty="0">
                <a:solidFill>
                  <a:srgbClr val="222222"/>
                </a:solidFill>
                <a:latin typeface="Arial" panose="020B0604020202020204" pitchFamily="34" charset="0"/>
                <a:ea typeface="Arial" panose="020B0604020202020204" pitchFamily="34" charset="0"/>
              </a:rPr>
              <a:t>. </a:t>
            </a:r>
            <a:r>
              <a:rPr lang="en-IN" sz="2800" dirty="0">
                <a:solidFill>
                  <a:srgbClr val="222222"/>
                </a:solidFill>
                <a:effectLst/>
                <a:latin typeface="Arial" panose="020B0604020202020204" pitchFamily="34" charset="0"/>
                <a:ea typeface="Arial" panose="020B0604020202020204" pitchFamily="34" charset="0"/>
              </a:rPr>
              <a:t> </a:t>
            </a:r>
            <a:endParaRPr lang="en-IN" dirty="0"/>
          </a:p>
        </p:txBody>
      </p:sp>
    </p:spTree>
    <p:extLst>
      <p:ext uri="{BB962C8B-B14F-4D97-AF65-F5344CB8AC3E}">
        <p14:creationId xmlns:p14="http://schemas.microsoft.com/office/powerpoint/2010/main" val="103793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46CF-FBF8-A4FE-9254-E437EE1B3BF2}"/>
              </a:ext>
            </a:extLst>
          </p:cNvPr>
          <p:cNvSpPr>
            <a:spLocks noGrp="1"/>
          </p:cNvSpPr>
          <p:nvPr>
            <p:ph type="title"/>
          </p:nvPr>
        </p:nvSpPr>
        <p:spPr>
          <a:xfrm>
            <a:off x="838200" y="365125"/>
            <a:ext cx="10515600" cy="549275"/>
          </a:xfrm>
        </p:spPr>
        <p:txBody>
          <a:bodyPr>
            <a:normAutofit fontScale="90000"/>
          </a:bodyPr>
          <a:lstStyle/>
          <a:p>
            <a:pPr algn="ctr"/>
            <a:r>
              <a:rPr lang="en-IN" sz="3600" dirty="0">
                <a:solidFill>
                  <a:srgbClr val="FF0000"/>
                </a:solidFill>
              </a:rPr>
              <a:t>APB Transfer Cycle</a:t>
            </a:r>
            <a:endParaRPr lang="en-IN" sz="3600" dirty="0"/>
          </a:p>
        </p:txBody>
      </p:sp>
      <p:sp>
        <p:nvSpPr>
          <p:cNvPr id="3" name="Content Placeholder 2">
            <a:extLst>
              <a:ext uri="{FF2B5EF4-FFF2-40B4-BE49-F238E27FC236}">
                <a16:creationId xmlns:a16="http://schemas.microsoft.com/office/drawing/2014/main" id="{EBB0EDF1-833D-79CC-347E-6A0345B01A4B}"/>
              </a:ext>
            </a:extLst>
          </p:cNvPr>
          <p:cNvSpPr>
            <a:spLocks noGrp="1"/>
          </p:cNvSpPr>
          <p:nvPr>
            <p:ph idx="1"/>
          </p:nvPr>
        </p:nvSpPr>
        <p:spPr>
          <a:xfrm>
            <a:off x="838200" y="1157031"/>
            <a:ext cx="10515600" cy="4351338"/>
          </a:xfrm>
        </p:spPr>
        <p:txBody>
          <a:bodyPr/>
          <a:lstStyle/>
          <a:p>
            <a:pPr algn="just">
              <a:lnSpc>
                <a:spcPct val="115000"/>
              </a:lnSpc>
            </a:pPr>
            <a:r>
              <a:rPr lang="en-IN" sz="2400" b="1" dirty="0">
                <a:solidFill>
                  <a:srgbClr val="222222"/>
                </a:solidFill>
                <a:effectLst/>
                <a:latin typeface="Arial" panose="020B0604020202020204" pitchFamily="34" charset="0"/>
                <a:ea typeface="Arial" panose="020B0604020202020204" pitchFamily="34" charset="0"/>
              </a:rPr>
              <a:t>Idle State</a:t>
            </a:r>
            <a:r>
              <a:rPr lang="en-IN" sz="2400" dirty="0">
                <a:solidFill>
                  <a:srgbClr val="222222"/>
                </a:solidFill>
                <a:effectLst/>
                <a:latin typeface="Arial" panose="020B0604020202020204" pitchFamily="34" charset="0"/>
                <a:ea typeface="Arial" panose="020B0604020202020204" pitchFamily="34" charset="0"/>
              </a:rPr>
              <a:t>: The bus remains idle when there’s no ongoing data transfer.</a:t>
            </a:r>
          </a:p>
          <a:p>
            <a:pPr algn="just">
              <a:lnSpc>
                <a:spcPct val="115000"/>
              </a:lnSpc>
            </a:pPr>
            <a:endParaRPr lang="en-IN" sz="2400" dirty="0">
              <a:effectLst/>
              <a:latin typeface="Arial" panose="020B0604020202020204" pitchFamily="34" charset="0"/>
              <a:ea typeface="Arial" panose="020B0604020202020204" pitchFamily="34" charset="0"/>
            </a:endParaRPr>
          </a:p>
          <a:p>
            <a:pPr algn="just">
              <a:lnSpc>
                <a:spcPct val="115000"/>
              </a:lnSpc>
            </a:pPr>
            <a:r>
              <a:rPr lang="en-IN" sz="2400" dirty="0">
                <a:solidFill>
                  <a:srgbClr val="222222"/>
                </a:solidFill>
                <a:effectLst/>
                <a:latin typeface="Arial" panose="020B0604020202020204" pitchFamily="34" charset="0"/>
                <a:ea typeface="Arial" panose="020B0604020202020204" pitchFamily="34" charset="0"/>
              </a:rPr>
              <a:t> </a:t>
            </a:r>
            <a:r>
              <a:rPr lang="en-IN" sz="2400" b="1" dirty="0">
                <a:solidFill>
                  <a:srgbClr val="222222"/>
                </a:solidFill>
                <a:effectLst/>
                <a:latin typeface="Arial" panose="020B0604020202020204" pitchFamily="34" charset="0"/>
                <a:ea typeface="Arial" panose="020B0604020202020204" pitchFamily="34" charset="0"/>
              </a:rPr>
              <a:t>Setup State</a:t>
            </a:r>
            <a:r>
              <a:rPr lang="en-IN" sz="2400" dirty="0">
                <a:solidFill>
                  <a:srgbClr val="222222"/>
                </a:solidFill>
                <a:effectLst/>
                <a:latin typeface="Arial" panose="020B0604020202020204" pitchFamily="34" charset="0"/>
                <a:ea typeface="Arial" panose="020B0604020202020204" pitchFamily="34" charset="0"/>
              </a:rPr>
              <a:t>: When a transfer begins, the bus enters the setup state, preparing for data transfer.</a:t>
            </a:r>
          </a:p>
          <a:p>
            <a:pPr algn="just">
              <a:lnSpc>
                <a:spcPct val="115000"/>
              </a:lnSpc>
            </a:pPr>
            <a:endParaRPr lang="en-IN" sz="2400" dirty="0">
              <a:effectLst/>
              <a:latin typeface="Arial" panose="020B0604020202020204" pitchFamily="34" charset="0"/>
              <a:ea typeface="Arial" panose="020B0604020202020204" pitchFamily="34" charset="0"/>
            </a:endParaRPr>
          </a:p>
          <a:p>
            <a:pPr algn="just">
              <a:lnSpc>
                <a:spcPct val="115000"/>
              </a:lnSpc>
            </a:pPr>
            <a:r>
              <a:rPr lang="en-IN" sz="2400" b="1" dirty="0">
                <a:solidFill>
                  <a:srgbClr val="222222"/>
                </a:solidFill>
                <a:effectLst/>
                <a:latin typeface="Arial" panose="020B0604020202020204" pitchFamily="34" charset="0"/>
                <a:ea typeface="Arial" panose="020B0604020202020204" pitchFamily="34" charset="0"/>
              </a:rPr>
              <a:t>Enable State</a:t>
            </a:r>
            <a:r>
              <a:rPr lang="en-IN" sz="2400" dirty="0">
                <a:solidFill>
                  <a:srgbClr val="222222"/>
                </a:solidFill>
                <a:effectLst/>
                <a:latin typeface="Arial" panose="020B0604020202020204" pitchFamily="34" charset="0"/>
                <a:ea typeface="Arial" panose="020B0604020202020204" pitchFamily="34" charset="0"/>
              </a:rPr>
              <a:t>: In this state, the actual data transfer occurs. After completion, the bus either goes back to the Idle state or loops through Setup and Enable states for additional transfers.</a:t>
            </a:r>
            <a:endParaRPr lang="en-IN" sz="24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20619468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25.7|13.9|25.3|3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1546</Words>
  <Application>Microsoft Office PowerPoint</Application>
  <PresentationFormat>Widescreen</PresentationFormat>
  <Paragraphs>116</Paragraphs>
  <Slides>75</Slides>
  <Notes>4</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6" baseType="lpstr">
      <vt:lpstr>宋体</vt:lpstr>
      <vt:lpstr>Arial</vt:lpstr>
      <vt:lpstr>Arial Narrow</vt:lpstr>
      <vt:lpstr>Calibri</vt:lpstr>
      <vt:lpstr>Calibri Light</vt:lpstr>
      <vt:lpstr>Courier New</vt:lpstr>
      <vt:lpstr>Symbol</vt:lpstr>
      <vt:lpstr>Times New Roman</vt:lpstr>
      <vt:lpstr>Wingdings</vt:lpstr>
      <vt:lpstr>Office Theme</vt:lpstr>
      <vt:lpstr>Image</vt:lpstr>
      <vt:lpstr>SOC with IoT applications (EC667)  Faculty Name : Dr. Rajib Malik</vt:lpstr>
      <vt:lpstr>PowerPoint Presentation</vt:lpstr>
      <vt:lpstr>PowerPoint Presentation</vt:lpstr>
      <vt:lpstr>PowerPoint Presentation</vt:lpstr>
      <vt:lpstr>AHB Transfer Cycle</vt:lpstr>
      <vt:lpstr>States for AHB Transfer Cycle</vt:lpstr>
      <vt:lpstr>AHB Transfer Cycle</vt:lpstr>
      <vt:lpstr>APB Transfer Cycle</vt:lpstr>
      <vt:lpstr>APB Transfer Cycle</vt:lpstr>
      <vt:lpstr>CoreConnect vs. AMBA</vt:lpstr>
      <vt:lpstr>CoreConnect Bus Architecture</vt:lpstr>
      <vt:lpstr>CoreConnect Bus Architecture</vt:lpstr>
      <vt:lpstr>Processor Local Bus (PLB)</vt:lpstr>
      <vt:lpstr>A CoreConnect - based SOC</vt:lpstr>
      <vt:lpstr>Processor Local Bus (PLB)</vt:lpstr>
      <vt:lpstr>Processor Local Bus (PLB)</vt:lpstr>
      <vt:lpstr>On-Chip Peripheral Bus (OPB)</vt:lpstr>
      <vt:lpstr>On-Chip Peripheral Bus (OPB)</vt:lpstr>
      <vt:lpstr>The on - chip peripheral bus (OPB)</vt:lpstr>
      <vt:lpstr>Comparison between CoreConnect and AMBA Architectures</vt:lpstr>
      <vt:lpstr>Introduction to Internet of Things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Cyber Physical System </vt:lpstr>
      <vt:lpstr>Block diagram of Cyber Physical System </vt:lpstr>
      <vt:lpstr>IOT vs CSP</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Architecture of Smart Sensor</vt:lpstr>
      <vt:lpstr>PowerPoint Presentation</vt:lpstr>
      <vt:lpstr>PowerPoint Presentation</vt:lpstr>
      <vt:lpstr>Advantage - </vt:lpstr>
      <vt:lpstr>Disadvantages - </vt:lpstr>
      <vt:lpstr>PowerPoint Presentation</vt:lpstr>
      <vt:lpstr>PowerPoint Presentation</vt:lpstr>
      <vt:lpstr>PowerPoint Presentation</vt:lpstr>
      <vt:lpstr>The components of a sensor node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Tashyab Raj</cp:lastModifiedBy>
  <cp:revision>28</cp:revision>
  <dcterms:created xsi:type="dcterms:W3CDTF">2023-01-06T06:37:17Z</dcterms:created>
  <dcterms:modified xsi:type="dcterms:W3CDTF">2024-11-24T19:35:27Z</dcterms:modified>
</cp:coreProperties>
</file>